
<file path=[Content_Types].xml><?xml version="1.0" encoding="utf-8"?>
<Types xmlns="http://schemas.openxmlformats.org/package/2006/content-types">
  <Default Extension="emf" ContentType="image/x-emf"/>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notesSlides/notesSlide77.xml" ContentType="application/vnd.openxmlformats-officedocument.presentationml.notesSlide+xml"/>
  <Override PartName="/ppt/tags/tag104.xml" ContentType="application/vnd.openxmlformats-officedocument.presentationml.tags+xml"/>
  <Override PartName="/ppt/notesSlides/notesSlide78.xml" ContentType="application/vnd.openxmlformats-officedocument.presentationml.notesSlide+xml"/>
  <Override PartName="/ppt/tags/tag105.xml" ContentType="application/vnd.openxmlformats-officedocument.presentationml.tags+xml"/>
  <Override PartName="/ppt/notesSlides/notesSlide79.xml" ContentType="application/vnd.openxmlformats-officedocument.presentationml.notesSlide+xml"/>
  <Override PartName="/ppt/tags/tag106.xml" ContentType="application/vnd.openxmlformats-officedocument.presentationml.tags+xml"/>
  <Override PartName="/ppt/notesSlides/notesSlide80.xml" ContentType="application/vnd.openxmlformats-officedocument.presentationml.notesSlide+xml"/>
  <Override PartName="/ppt/tags/tag107.xml" ContentType="application/vnd.openxmlformats-officedocument.presentationml.tags+xml"/>
  <Override PartName="/ppt/notesSlides/notesSlide81.xml" ContentType="application/vnd.openxmlformats-officedocument.presentationml.notesSlide+xml"/>
  <Override PartName="/ppt/tags/tag108.xml" ContentType="application/vnd.openxmlformats-officedocument.presentationml.tags+xml"/>
  <Override PartName="/ppt/notesSlides/notesSlide82.xml" ContentType="application/vnd.openxmlformats-officedocument.presentationml.notesSlide+xml"/>
  <Override PartName="/ppt/tags/tag109.xml" ContentType="application/vnd.openxmlformats-officedocument.presentationml.tags+xml"/>
  <Override PartName="/ppt/notesSlides/notesSlide83.xml" ContentType="application/vnd.openxmlformats-officedocument.presentationml.notesSlide+xml"/>
  <Override PartName="/ppt/tags/tag110.xml" ContentType="application/vnd.openxmlformats-officedocument.presentationml.tags+xml"/>
  <Override PartName="/ppt/notesSlides/notesSlide84.xml" ContentType="application/vnd.openxmlformats-officedocument.presentationml.notesSlide+xml"/>
  <Override PartName="/ppt/tags/tag111.xml" ContentType="application/vnd.openxmlformats-officedocument.presentationml.tags+xml"/>
  <Override PartName="/ppt/notesSlides/notesSlide85.xml" ContentType="application/vnd.openxmlformats-officedocument.presentationml.notesSlide+xml"/>
  <Override PartName="/ppt/tags/tag112.xml" ContentType="application/vnd.openxmlformats-officedocument.presentationml.tags+xml"/>
  <Override PartName="/ppt/notesSlides/notesSlide86.xml" ContentType="application/vnd.openxmlformats-officedocument.presentationml.notesSlide+xml"/>
  <Override PartName="/ppt/tags/tag113.xml" ContentType="application/vnd.openxmlformats-officedocument.presentationml.tags+xml"/>
  <Override PartName="/ppt/notesSlides/notesSlide87.xml" ContentType="application/vnd.openxmlformats-officedocument.presentationml.notesSlide+xml"/>
  <Override PartName="/ppt/tags/tag114.xml" ContentType="application/vnd.openxmlformats-officedocument.presentationml.tags+xml"/>
  <Override PartName="/ppt/notesSlides/notesSlide88.xml" ContentType="application/vnd.openxmlformats-officedocument.presentationml.notesSlide+xml"/>
  <Override PartName="/ppt/tags/tag115.xml" ContentType="application/vnd.openxmlformats-officedocument.presentationml.tags+xml"/>
  <Override PartName="/ppt/notesSlides/notesSlide89.xml" ContentType="application/vnd.openxmlformats-officedocument.presentationml.notesSlide+xml"/>
  <Override PartName="/ppt/tags/tag116.xml" ContentType="application/vnd.openxmlformats-officedocument.presentationml.tags+xml"/>
  <Override PartName="/ppt/notesSlides/notesSlide90.xml" ContentType="application/vnd.openxmlformats-officedocument.presentationml.notesSlide+xml"/>
  <Override PartName="/ppt/tags/tag117.xml" ContentType="application/vnd.openxmlformats-officedocument.presentationml.tags+xml"/>
  <Override PartName="/ppt/notesSlides/notesSlide91.xml" ContentType="application/vnd.openxmlformats-officedocument.presentationml.notesSlide+xml"/>
  <Override PartName="/ppt/tags/tag118.xml" ContentType="application/vnd.openxmlformats-officedocument.presentationml.tags+xml"/>
  <Override PartName="/ppt/notesSlides/notesSlide92.xml" ContentType="application/vnd.openxmlformats-officedocument.presentationml.notesSlide+xml"/>
  <Override PartName="/ppt/tags/tag119.xml" ContentType="application/vnd.openxmlformats-officedocument.presentationml.tags+xml"/>
  <Override PartName="/ppt/notesSlides/notesSlide93.xml" ContentType="application/vnd.openxmlformats-officedocument.presentationml.notesSlide+xml"/>
  <Override PartName="/ppt/tags/tag120.xml" ContentType="application/vnd.openxmlformats-officedocument.presentationml.tags+xml"/>
  <Override PartName="/ppt/notesSlides/notesSlide94.xml" ContentType="application/vnd.openxmlformats-officedocument.presentationml.notesSlide+xml"/>
  <Override PartName="/ppt/tags/tag121.xml" ContentType="application/vnd.openxmlformats-officedocument.presentationml.tags+xml"/>
  <Override PartName="/ppt/notesSlides/notesSlide95.xml" ContentType="application/vnd.openxmlformats-officedocument.presentationml.notesSlide+xml"/>
  <Override PartName="/ppt/tags/tag122.xml" ContentType="application/vnd.openxmlformats-officedocument.presentationml.tags+xml"/>
  <Override PartName="/ppt/notesSlides/notesSlide96.xml" ContentType="application/vnd.openxmlformats-officedocument.presentationml.notesSlide+xml"/>
  <Override PartName="/ppt/tags/tag123.xml" ContentType="application/vnd.openxmlformats-officedocument.presentationml.tags+xml"/>
  <Override PartName="/ppt/notesSlides/notesSlide97.xml" ContentType="application/vnd.openxmlformats-officedocument.presentationml.notesSlide+xml"/>
  <Override PartName="/ppt/tags/tag124.xml" ContentType="application/vnd.openxmlformats-officedocument.presentationml.tags+xml"/>
  <Override PartName="/ppt/notesSlides/notesSlide98.xml" ContentType="application/vnd.openxmlformats-officedocument.presentationml.notesSlide+xml"/>
  <Override PartName="/ppt/tags/tag125.xml" ContentType="application/vnd.openxmlformats-officedocument.presentationml.tags+xml"/>
  <Override PartName="/ppt/notesSlides/notesSlide99.xml" ContentType="application/vnd.openxmlformats-officedocument.presentationml.notesSlide+xml"/>
  <Override PartName="/ppt/tags/tag126.xml" ContentType="application/vnd.openxmlformats-officedocument.presentationml.tags+xml"/>
  <Override PartName="/ppt/notesSlides/notesSlide100.xml" ContentType="application/vnd.openxmlformats-officedocument.presentationml.notesSlide+xml"/>
  <Override PartName="/ppt/tags/tag127.xml" ContentType="application/vnd.openxmlformats-officedocument.presentationml.tags+xml"/>
  <Override PartName="/ppt/notesSlides/notesSlide101.xml" ContentType="application/vnd.openxmlformats-officedocument.presentationml.notesSlide+xml"/>
  <Override PartName="/ppt/tags/tag128.xml" ContentType="application/vnd.openxmlformats-officedocument.presentationml.tags+xml"/>
  <Override PartName="/ppt/notesSlides/notesSlide102.xml" ContentType="application/vnd.openxmlformats-officedocument.presentationml.notesSlide+xml"/>
  <Override PartName="/ppt/tags/tag129.xml" ContentType="application/vnd.openxmlformats-officedocument.presentationml.tags+xml"/>
  <Override PartName="/ppt/notesSlides/notesSlide103.xml" ContentType="application/vnd.openxmlformats-officedocument.presentationml.notesSlide+xml"/>
  <Override PartName="/ppt/tags/tag130.xml" ContentType="application/vnd.openxmlformats-officedocument.presentationml.tags+xml"/>
  <Override PartName="/ppt/notesSlides/notesSlide104.xml" ContentType="application/vnd.openxmlformats-officedocument.presentationml.notesSlide+xml"/>
  <Override PartName="/ppt/tags/tag131.xml" ContentType="application/vnd.openxmlformats-officedocument.presentationml.tags+xml"/>
  <Override PartName="/ppt/notesSlides/notesSlide105.xml" ContentType="application/vnd.openxmlformats-officedocument.presentationml.notesSlide+xml"/>
  <Override PartName="/ppt/tags/tag132.xml" ContentType="application/vnd.openxmlformats-officedocument.presentationml.tags+xml"/>
  <Override PartName="/ppt/notesSlides/notesSlide106.xml" ContentType="application/vnd.openxmlformats-officedocument.presentationml.notesSlide+xml"/>
  <Override PartName="/ppt/tags/tag133.xml" ContentType="application/vnd.openxmlformats-officedocument.presentationml.tags+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109"/>
  </p:notesMasterIdLst>
  <p:handoutMasterIdLst>
    <p:handoutMasterId r:id="rId110"/>
  </p:handoutMasterIdLst>
  <p:sldIdLst>
    <p:sldId id="419" r:id="rId2"/>
    <p:sldId id="420" r:id="rId3"/>
    <p:sldId id="421" r:id="rId4"/>
    <p:sldId id="422" r:id="rId5"/>
    <p:sldId id="423" r:id="rId6"/>
    <p:sldId id="424" r:id="rId7"/>
    <p:sldId id="425" r:id="rId8"/>
    <p:sldId id="426" r:id="rId9"/>
    <p:sldId id="427" r:id="rId10"/>
    <p:sldId id="428" r:id="rId11"/>
    <p:sldId id="429" r:id="rId12"/>
    <p:sldId id="430" r:id="rId13"/>
    <p:sldId id="431" r:id="rId14"/>
    <p:sldId id="432" r:id="rId15"/>
    <p:sldId id="433" r:id="rId16"/>
    <p:sldId id="434" r:id="rId17"/>
    <p:sldId id="435" r:id="rId18"/>
    <p:sldId id="436"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67" r:id="rId50"/>
    <p:sldId id="468" r:id="rId51"/>
    <p:sldId id="469" r:id="rId52"/>
    <p:sldId id="470" r:id="rId53"/>
    <p:sldId id="471" r:id="rId54"/>
    <p:sldId id="472" r:id="rId55"/>
    <p:sldId id="473" r:id="rId56"/>
    <p:sldId id="474" r:id="rId57"/>
    <p:sldId id="475" r:id="rId58"/>
    <p:sldId id="476" r:id="rId59"/>
    <p:sldId id="477" r:id="rId60"/>
    <p:sldId id="478" r:id="rId61"/>
    <p:sldId id="479" r:id="rId62"/>
    <p:sldId id="480" r:id="rId63"/>
    <p:sldId id="481" r:id="rId64"/>
    <p:sldId id="482" r:id="rId65"/>
    <p:sldId id="483" r:id="rId66"/>
    <p:sldId id="484" r:id="rId67"/>
    <p:sldId id="485" r:id="rId68"/>
    <p:sldId id="486" r:id="rId69"/>
    <p:sldId id="487" r:id="rId70"/>
    <p:sldId id="488" r:id="rId71"/>
    <p:sldId id="489" r:id="rId72"/>
    <p:sldId id="490" r:id="rId73"/>
    <p:sldId id="491" r:id="rId74"/>
    <p:sldId id="492" r:id="rId75"/>
    <p:sldId id="493" r:id="rId76"/>
    <p:sldId id="494" r:id="rId77"/>
    <p:sldId id="495" r:id="rId78"/>
    <p:sldId id="496" r:id="rId79"/>
    <p:sldId id="497" r:id="rId80"/>
    <p:sldId id="498" r:id="rId81"/>
    <p:sldId id="499" r:id="rId82"/>
    <p:sldId id="500" r:id="rId83"/>
    <p:sldId id="501" r:id="rId84"/>
    <p:sldId id="502" r:id="rId85"/>
    <p:sldId id="503" r:id="rId86"/>
    <p:sldId id="504" r:id="rId87"/>
    <p:sldId id="505" r:id="rId88"/>
    <p:sldId id="506" r:id="rId89"/>
    <p:sldId id="507" r:id="rId90"/>
    <p:sldId id="508" r:id="rId91"/>
    <p:sldId id="509" r:id="rId92"/>
    <p:sldId id="510" r:id="rId93"/>
    <p:sldId id="511" r:id="rId94"/>
    <p:sldId id="512" r:id="rId95"/>
    <p:sldId id="513" r:id="rId96"/>
    <p:sldId id="514" r:id="rId97"/>
    <p:sldId id="515" r:id="rId98"/>
    <p:sldId id="516" r:id="rId99"/>
    <p:sldId id="517" r:id="rId100"/>
    <p:sldId id="518" r:id="rId101"/>
    <p:sldId id="519" r:id="rId102"/>
    <p:sldId id="520" r:id="rId103"/>
    <p:sldId id="521" r:id="rId104"/>
    <p:sldId id="522" r:id="rId105"/>
    <p:sldId id="523" r:id="rId106"/>
    <p:sldId id="524" r:id="rId107"/>
    <p:sldId id="525" r:id="rId108"/>
  </p:sldIdLst>
  <p:sldSz cx="12192000" cy="6858000"/>
  <p:notesSz cx="7315200" cy="9601200"/>
  <p:embeddedFontLst>
    <p:embeddedFont>
      <p:font typeface="Calibri" panose="020F0502020204030204" pitchFamily="34" charset="0"/>
      <p:regular r:id="rId111"/>
      <p:bold r:id="rId112"/>
      <p:italic r:id="rId113"/>
      <p:boldItalic r:id="rId114"/>
    </p:embeddedFont>
  </p:embeddedFontLst>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vmware.com/en/VMware-vSphere/7.0/com.vmware.vsphere.avail.doc/GUID-63F459B7-8884-4818-8872-C9753B2E0215.htm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vmware.com/en/VMware-vSphere/7.0/com.vmware.esxi.install.doc/GUID-B2F01BF5-078A-4C7E-B505-5DFFED0B8C38.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vmware.com/en/VMware-vSphere/7.0/com.vmware.vsphere.security.doc/GUID-52188148-C579-4F6A-8335-CFBCE0DD2167.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vmware.bravais.com/s/PlUBZn2zCO7HE5qN2fm4"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2" name="Slide preview"/>
          <p:cNvSpPr>
            <a:spLocks noGrp="1" noRot="1" noChangeAspect="1"/>
          </p:cNvSpPr>
          <p:nvPr>
            <p:ph type="sldImg"/>
          </p:nvPr>
        </p:nvSpPr>
        <p:spPr/>
      </p:sp>
      <p:sp>
        <p:nvSpPr>
          <p:cNvPr id="10403" name="Notes"/>
          <p:cNvSpPr>
            <a:spLocks noGrp="1"/>
          </p:cNvSpPr>
          <p:nvPr>
            <p:ph type="body" idx="1"/>
          </p:nvPr>
        </p:nvSpPr>
        <p:spPr/>
        <p:txBody>
          <a:bodyPr wrap="square" rtlCol="0"/>
          <a:lstStyle/>
          <a:p>
            <a:pPr marL="0" indent="0">
              <a:buNone/>
            </a:pPr>
            <a:endParaRPr/>
          </a:p>
        </p:txBody>
      </p:sp>
      <p:sp>
        <p:nvSpPr>
          <p:cNvPr id="10404"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3" name="Slide preview"/>
          <p:cNvSpPr>
            <a:spLocks noGrp="1" noRot="1" noChangeAspect="1"/>
          </p:cNvSpPr>
          <p:nvPr>
            <p:ph type="sldImg"/>
          </p:nvPr>
        </p:nvSpPr>
        <p:spPr/>
      </p:sp>
      <p:sp>
        <p:nvSpPr>
          <p:cNvPr id="10434"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vCenter Server architecture relies on the following components:</a:t>
            </a:r>
          </a:p>
          <a:p>
            <a:pPr>
              <a:buFont typeface="Arial" pitchFamily="34" charset="0"/>
              <a:buChar char="•"/>
            </a:pPr>
            <a:r>
              <a:t>vSphere Client: You use this client to connect to vCenter Server so that you can manage your ESXi hosts centrally. When an ESXi host is managed by vCenter Server, you should always use vCenter Server and the vSphere Client to manage that host.</a:t>
            </a:r>
          </a:p>
          <a:p>
            <a:pPr>
              <a:buFont typeface="Arial" pitchFamily="34" charset="0"/>
              <a:buChar char="•"/>
            </a:pPr>
            <a:r>
              <a:t>vCenter Server database: The vCenter Server database is the most important component. The database stores inventory items, security roles, resource pools, performance data, and other critical information for vCenter Server.</a:t>
            </a:r>
          </a:p>
          <a:p>
            <a:pPr>
              <a:buFont typeface="Arial" pitchFamily="34" charset="0"/>
              <a:buChar char="•"/>
            </a:pPr>
            <a:r>
              <a:t>Managed hosts: You can use vCenter Server to manage ESXi hosts and the VMs that run on them.</a:t>
            </a:r>
          </a:p>
        </p:txBody>
      </p:sp>
      <p:sp>
        <p:nvSpPr>
          <p:cNvPr id="10435"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7" name="Slide preview"/>
          <p:cNvSpPr>
            <a:spLocks noGrp="1" noRot="1" noChangeAspect="1"/>
          </p:cNvSpPr>
          <p:nvPr>
            <p:ph type="sldImg"/>
          </p:nvPr>
        </p:nvSpPr>
        <p:spPr/>
      </p:sp>
      <p:sp>
        <p:nvSpPr>
          <p:cNvPr id="107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passive node fails, the active node continues to operate as normal. Because no disruption in service occurs, users can continue to access the active node using the vSphere Client.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the passive node is down, the active node is no longer protected. The cluster is considered to be running in a degraded state because only two nodes are up and running. A subsequent failure in a degraded cluster means vCenter Server services are no longer available. A passive node is required to return the cluster to a healthy state.</a:t>
            </a:r>
          </a:p>
        </p:txBody>
      </p:sp>
      <p:sp>
        <p:nvSpPr>
          <p:cNvPr id="10769" name="Slide number"/>
          <p:cNvSpPr>
            <a:spLocks noGrp="1"/>
          </p:cNvSpPr>
          <p:nvPr>
            <p:ph type="sldNum" sz="quarter" idx="10"/>
          </p:nvPr>
        </p:nvSpPr>
        <p:spPr/>
        <p:txBody>
          <a:bodyPr/>
          <a:lstStyle/>
          <a:p>
            <a:fld id="{C18812F0-6685-476B-B832-AFB48F091983}" type="slidenum">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1" name="Slide preview"/>
          <p:cNvSpPr>
            <a:spLocks noGrp="1" noRot="1" noChangeAspect="1"/>
          </p:cNvSpPr>
          <p:nvPr>
            <p:ph type="sldImg"/>
          </p:nvPr>
        </p:nvSpPr>
        <p:spPr/>
      </p:sp>
      <p:sp>
        <p:nvSpPr>
          <p:cNvPr id="1077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witness node is used to maintain quorum.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witness node fails, the active node continues to operate without disruption in service. Because only two nodes are up and running, the cluster is considered to be running in a degraded state and failover cannot occur. A subsequent failure in a degraded cluster means vCenter Server services are no longer available. The witness node is required to return the cluster to a healthy state.</a:t>
            </a:r>
          </a:p>
        </p:txBody>
      </p:sp>
      <p:sp>
        <p:nvSpPr>
          <p:cNvPr id="10773" name="Slide number"/>
          <p:cNvSpPr>
            <a:spLocks noGrp="1"/>
          </p:cNvSpPr>
          <p:nvPr>
            <p:ph type="sldNum" sz="quarter" idx="10"/>
          </p:nvPr>
        </p:nvSpPr>
        <p:spPr/>
        <p:txBody>
          <a:bodyPr/>
          <a:lstStyle/>
          <a:p>
            <a:fld id="{C18812F0-6685-476B-B832-AFB48F091983}" type="slidenum">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4" name="Slide preview"/>
          <p:cNvSpPr>
            <a:spLocks noGrp="1" noRot="1" noChangeAspect="1"/>
          </p:cNvSpPr>
          <p:nvPr>
            <p:ph type="sldImg"/>
          </p:nvPr>
        </p:nvSpPr>
        <p:spPr/>
      </p:sp>
      <p:sp>
        <p:nvSpPr>
          <p:cNvPr id="10775" name="Notes"/>
          <p:cNvSpPr>
            <a:spLocks noGrp="1"/>
          </p:cNvSpPr>
          <p:nvPr>
            <p:ph type="body" idx="1"/>
          </p:nvPr>
        </p:nvSpPr>
        <p:spPr/>
        <p:txBody>
          <a:bodyPr wrap="square" rtlCol="0"/>
          <a:lstStyle/>
          <a:p>
            <a:pPr marL="0" indent="0">
              <a:buNone/>
            </a:pPr>
            <a:endParaRPr/>
          </a:p>
        </p:txBody>
      </p:sp>
      <p:sp>
        <p:nvSpPr>
          <p:cNvPr id="10776" name="Slide number"/>
          <p:cNvSpPr>
            <a:spLocks noGrp="1"/>
          </p:cNvSpPr>
          <p:nvPr>
            <p:ph type="sldNum" sz="quarter" idx="10"/>
          </p:nvPr>
        </p:nvSpPr>
        <p:spPr/>
        <p:txBody>
          <a:bodyPr/>
          <a:lstStyle/>
          <a:p>
            <a:fld id="{C18812F0-6685-476B-B832-AFB48F091983}" type="slidenum">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8" name="Slide preview"/>
          <p:cNvSpPr>
            <a:spLocks noGrp="1" noRot="1" noChangeAspect="1"/>
          </p:cNvSpPr>
          <p:nvPr>
            <p:ph type="sldImg"/>
          </p:nvPr>
        </p:nvSpPr>
        <p:spPr/>
      </p:sp>
      <p:sp>
        <p:nvSpPr>
          <p:cNvPr id="1077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the vCenter Server High Availability requirements, see </a:t>
            </a:r>
            <a:r>
              <a:rPr lang="en-US" sz="2000" i="1" dirty="0">
                <a:solidFill>
                  <a:srgbClr val="000000"/>
                </a:solidFill>
                <a:latin typeface="Times New Roman" panose="02020603050405020304" pitchFamily="18" charset="0"/>
                <a:cs typeface="Courier New" pitchFamily="49" charset="0"/>
              </a:rPr>
              <a:t>vSphere Availability</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https://docs.vmware.com/en/VMware-vSphere/7.0/com.vmware.vsphere.avail.doc/GUID-63F459B7-8884-4818-8872-C9753B2E0215.html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780" name="Slide number"/>
          <p:cNvSpPr>
            <a:spLocks noGrp="1"/>
          </p:cNvSpPr>
          <p:nvPr>
            <p:ph type="sldNum" sz="quarter" idx="10"/>
          </p:nvPr>
        </p:nvSpPr>
        <p:spPr/>
        <p:txBody>
          <a:bodyPr/>
          <a:lstStyle/>
          <a:p>
            <a:fld id="{C18812F0-6685-476B-B832-AFB48F091983}" type="slidenum">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1" name="Slide preview"/>
          <p:cNvSpPr>
            <a:spLocks noGrp="1" noRot="1" noChangeAspect="1"/>
          </p:cNvSpPr>
          <p:nvPr>
            <p:ph type="sldImg"/>
          </p:nvPr>
        </p:nvSpPr>
        <p:spPr/>
      </p:sp>
      <p:sp>
        <p:nvSpPr>
          <p:cNvPr id="10782" name="Notes"/>
          <p:cNvSpPr>
            <a:spLocks noGrp="1"/>
          </p:cNvSpPr>
          <p:nvPr>
            <p:ph type="body" idx="1"/>
          </p:nvPr>
        </p:nvSpPr>
        <p:spPr/>
        <p:txBody>
          <a:bodyPr wrap="square" rtlCol="0"/>
          <a:lstStyle/>
          <a:p>
            <a:pPr marL="0" indent="0">
              <a:buNone/>
            </a:pPr>
            <a:endParaRPr/>
          </a:p>
        </p:txBody>
      </p:sp>
      <p:sp>
        <p:nvSpPr>
          <p:cNvPr id="10783" name="Slide number"/>
          <p:cNvSpPr>
            <a:spLocks noGrp="1"/>
          </p:cNvSpPr>
          <p:nvPr>
            <p:ph type="sldNum" sz="quarter" idx="10"/>
          </p:nvPr>
        </p:nvSpPr>
        <p:spPr/>
        <p:txBody>
          <a:bodyPr/>
          <a:lstStyle/>
          <a:p>
            <a:fld id="{C18812F0-6685-476B-B832-AFB48F091983}" type="slidenum">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4" name="Slide preview"/>
          <p:cNvSpPr>
            <a:spLocks noGrp="1" noRot="1" noChangeAspect="1"/>
          </p:cNvSpPr>
          <p:nvPr>
            <p:ph type="sldImg"/>
          </p:nvPr>
        </p:nvSpPr>
        <p:spPr/>
      </p:sp>
      <p:sp>
        <p:nvSpPr>
          <p:cNvPr id="10785" name="Notes"/>
          <p:cNvSpPr>
            <a:spLocks noGrp="1"/>
          </p:cNvSpPr>
          <p:nvPr>
            <p:ph type="body" idx="1"/>
          </p:nvPr>
        </p:nvSpPr>
        <p:spPr/>
        <p:txBody>
          <a:bodyPr wrap="square" rtlCol="0"/>
          <a:lstStyle/>
          <a:p>
            <a:pPr marL="0" indent="0">
              <a:buNone/>
            </a:pPr>
            <a:endParaRPr/>
          </a:p>
        </p:txBody>
      </p:sp>
      <p:sp>
        <p:nvSpPr>
          <p:cNvPr id="10786" name="Slide number"/>
          <p:cNvSpPr>
            <a:spLocks noGrp="1"/>
          </p:cNvSpPr>
          <p:nvPr>
            <p:ph type="sldNum" sz="quarter" idx="10"/>
          </p:nvPr>
        </p:nvSpPr>
        <p:spPr/>
        <p:txBody>
          <a:bodyPr/>
          <a:lstStyle/>
          <a:p>
            <a:fld id="{C18812F0-6685-476B-B832-AFB48F091983}" type="slidenum">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8" name="Slide preview"/>
          <p:cNvSpPr>
            <a:spLocks noGrp="1" noRot="1" noChangeAspect="1"/>
          </p:cNvSpPr>
          <p:nvPr>
            <p:ph type="sldImg"/>
          </p:nvPr>
        </p:nvSpPr>
        <p:spPr/>
      </p:sp>
      <p:sp>
        <p:nvSpPr>
          <p:cNvPr id="10789" name="Notes"/>
          <p:cNvSpPr>
            <a:spLocks noGrp="1"/>
          </p:cNvSpPr>
          <p:nvPr>
            <p:ph type="body" idx="1"/>
          </p:nvPr>
        </p:nvSpPr>
        <p:spPr/>
        <p:txBody>
          <a:bodyPr wrap="square" rtlCol="0"/>
          <a:lstStyle/>
          <a:p>
            <a:pPr marL="0" indent="0">
              <a:buNone/>
            </a:pPr>
            <a:endParaRPr/>
          </a:p>
        </p:txBody>
      </p:sp>
      <p:sp>
        <p:nvSpPr>
          <p:cNvPr id="10790" name="Slide number"/>
          <p:cNvSpPr>
            <a:spLocks noGrp="1"/>
          </p:cNvSpPr>
          <p:nvPr>
            <p:ph type="sldNum" sz="quarter" idx="10"/>
          </p:nvPr>
        </p:nvSpPr>
        <p:spPr/>
        <p:txBody>
          <a:bodyPr/>
          <a:lstStyle/>
          <a:p>
            <a:fld id="{C18812F0-6685-476B-B832-AFB48F091983}" type="slidenum">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1" name="Slide preview"/>
          <p:cNvSpPr>
            <a:spLocks noGrp="1" noRot="1" noChangeAspect="1"/>
          </p:cNvSpPr>
          <p:nvPr>
            <p:ph type="sldImg"/>
          </p:nvPr>
        </p:nvSpPr>
        <p:spPr/>
      </p:sp>
      <p:sp>
        <p:nvSpPr>
          <p:cNvPr id="10792" name="Notes"/>
          <p:cNvSpPr>
            <a:spLocks noGrp="1"/>
          </p:cNvSpPr>
          <p:nvPr>
            <p:ph type="body" idx="1"/>
          </p:nvPr>
        </p:nvSpPr>
        <p:spPr/>
        <p:txBody>
          <a:bodyPr wrap="square" rtlCol="0"/>
          <a:lstStyle/>
          <a:p>
            <a:pPr marL="0" indent="0">
              <a:buNone/>
            </a:pPr>
            <a:endParaRPr/>
          </a:p>
        </p:txBody>
      </p:sp>
      <p:sp>
        <p:nvSpPr>
          <p:cNvPr id="10793" name="Slide number"/>
          <p:cNvSpPr>
            <a:spLocks noGrp="1"/>
          </p:cNvSpPr>
          <p:nvPr>
            <p:ph type="sldNum" sz="quarter" idx="10"/>
          </p:nvPr>
        </p:nvSpPr>
        <p:spPr/>
        <p:txBody>
          <a:bodyPr/>
          <a:lstStyle/>
          <a:p>
            <a:fld id="{C18812F0-6685-476B-B832-AFB48F091983}" type="slidenum">
              <a:t>107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7" name="Slide preview"/>
          <p:cNvSpPr>
            <a:spLocks noGrp="1" noRot="1" noChangeAspect="1"/>
          </p:cNvSpPr>
          <p:nvPr>
            <p:ph type="sldImg"/>
          </p:nvPr>
        </p:nvSpPr>
        <p:spPr/>
      </p:sp>
      <p:sp>
        <p:nvSpPr>
          <p:cNvPr id="10438" name="Notes"/>
          <p:cNvSpPr>
            <a:spLocks noGrp="1"/>
          </p:cNvSpPr>
          <p:nvPr>
            <p:ph type="body" idx="1"/>
          </p:nvPr>
        </p:nvSpPr>
        <p:spPr/>
        <p:txBody>
          <a:bodyPr wrap="square" rtlCol="0"/>
          <a:lstStyle/>
          <a:p>
            <a:pPr marL="0" indent="0">
              <a:buNone/>
            </a:pPr>
            <a:endParaRPr/>
          </a:p>
        </p:txBody>
      </p:sp>
      <p:sp>
        <p:nvSpPr>
          <p:cNvPr id="10439"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1" name="Slide preview"/>
          <p:cNvSpPr>
            <a:spLocks noGrp="1" noRot="1" noChangeAspect="1"/>
          </p:cNvSpPr>
          <p:nvPr>
            <p:ph type="sldImg"/>
          </p:nvPr>
        </p:nvSpPr>
        <p:spPr/>
      </p:sp>
      <p:sp>
        <p:nvSpPr>
          <p:cNvPr id="1044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cannot create an Enhanced Linked Mode group after you deploy vCenter Server Appliance.</a:t>
            </a:r>
          </a:p>
          <a:p>
            <a:pPr marL="0" lvl="0" indent="0">
              <a:spcBef>
                <a:spcPts val="0"/>
              </a:spcBef>
              <a:spcAft>
                <a:spcPts val="0"/>
              </a:spcAft>
              <a:buNone/>
            </a:pPr>
            <a:r>
              <a:rPr lang="en-US" sz="2000" dirty="0">
                <a:solidFill>
                  <a:schemeClr val="tx2"/>
                </a:solidFill>
                <a:cs typeface="Calibri" pitchFamily="34" charset="0"/>
              </a:rPr>
              <a:t>Enhanced Linked Mode provides the following features:</a:t>
            </a:r>
          </a:p>
          <a:p>
            <a:pPr>
              <a:buFont typeface="Arial" pitchFamily="34" charset="0"/>
              <a:buChar char="•"/>
            </a:pPr>
            <a:r>
              <a:t>You can log in to all linked vCenter Server instances simultaneously with a single user name and password.</a:t>
            </a:r>
          </a:p>
          <a:p>
            <a:pPr>
              <a:buFont typeface="Arial" pitchFamily="34" charset="0"/>
              <a:buChar char="•"/>
            </a:pPr>
            <a:r>
              <a:t>You can view and search the inventories of all linked vCenter Server instances in the vSphere Client.</a:t>
            </a:r>
          </a:p>
          <a:p>
            <a:pPr>
              <a:buFont typeface="Arial" pitchFamily="34" charset="0"/>
              <a:buChar char="•"/>
            </a:pPr>
            <a:r>
              <a:t>Roles, permission, licenses, tags, and policies are replicated across linked vCenter Server instances.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join vCenter Server instances in Enhanced Linked Mode, connect the vCenter Server instances to the same vCenter Single Sign-On domain.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Enhanced Linked Mode requires the vCenter Server Standard licensing level. This mode is not supported with vCenter Server Foundation or vCenter Server for Essentials.</a:t>
            </a:r>
          </a:p>
        </p:txBody>
      </p:sp>
      <p:sp>
        <p:nvSpPr>
          <p:cNvPr id="10443"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 name="Slide preview"/>
          <p:cNvSpPr>
            <a:spLocks noGrp="1" noRot="1" noChangeAspect="1"/>
          </p:cNvSpPr>
          <p:nvPr>
            <p:ph type="sldImg"/>
          </p:nvPr>
        </p:nvSpPr>
        <p:spPr/>
      </p:sp>
      <p:sp>
        <p:nvSpPr>
          <p:cNvPr id="1044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vCenter Server provides direct access to the ESXi host through a vCenter Server agent called virtual provisioning X agent (vpxa). The vpxa process is automatically installed on the host and started when the host is added to the vCenter Server inventory. The vCenter Server service (vpxd) communicates with the ESXi host daemon (hostd) through the vCenter Server agent (vpxa).</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Clients that communicate directly with the host, and bypass vCenter Server, converse with hostd. The hostd process runs directly on the ESXi host and manages most of the operations on the ESXi host. The hostd process is aware of all VMs that are registered on the ESXi host, the storage volumes visible to the ESXi host, and the status of all VMs.</a:t>
            </a:r>
            <a:br/>
            <a:r>
              <a:rPr lang="en-GB" sz="1200" dirty="0">
                <a:solidFill>
                  <a:srgbClr val="000000"/>
                </a:solidFill>
                <a:latin typeface="Times New Roman" panose="02020603050405020304" pitchFamily="18" charset="0"/>
                <a:cs typeface="Times New Roman" panose="02020603050405020304" pitchFamily="18" charset="0"/>
              </a:rPr>
              <a:t>Most commands or operations come from vCenter Server through vpxa. Examples include creating, migrating, and powering on virtual machines. Acting as an intermediary between the vpxd process, which runs on vCenter Server, and the hostd process, vpxa relays the tasks to perform on the host.</a:t>
            </a:r>
            <a:br/>
            <a:r>
              <a:rPr lang="en-GB" sz="1200" dirty="0">
                <a:solidFill>
                  <a:srgbClr val="000000"/>
                </a:solidFill>
                <a:latin typeface="Times New Roman" panose="02020603050405020304" pitchFamily="18" charset="0"/>
                <a:cs typeface="Times New Roman" panose="02020603050405020304" pitchFamily="18" charset="0"/>
              </a:rPr>
              <a:t>When you are logged in to the vCenter Server system through the vSphere Client, vCenter Server passes commands to the ESXi host through the vpxa.</a:t>
            </a:r>
            <a:br/>
            <a:r>
              <a:rPr lang="en-GB" sz="1200" dirty="0">
                <a:solidFill>
                  <a:srgbClr val="000000"/>
                </a:solidFill>
                <a:latin typeface="Times New Roman" panose="02020603050405020304" pitchFamily="18" charset="0"/>
                <a:cs typeface="Times New Roman" panose="02020603050405020304" pitchFamily="18" charset="0"/>
              </a:rPr>
              <a:t>The vCenter Server database is also updated. If you use VMware Host Client to communicate directly with an ESXi host, communications go directly to the hostd process and the vCenter Server database is not updated.</a:t>
            </a:r>
          </a:p>
        </p:txBody>
      </p:sp>
      <p:sp>
        <p:nvSpPr>
          <p:cNvPr id="10447"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9" name="Slide preview"/>
          <p:cNvSpPr>
            <a:spLocks noGrp="1" noRot="1" noChangeAspect="1"/>
          </p:cNvSpPr>
          <p:nvPr>
            <p:ph type="sldImg"/>
          </p:nvPr>
        </p:nvSpPr>
        <p:spPr/>
      </p:sp>
      <p:sp>
        <p:nvSpPr>
          <p:cNvPr id="10450" name="Notes"/>
          <p:cNvSpPr>
            <a:spLocks noGrp="1"/>
          </p:cNvSpPr>
          <p:nvPr>
            <p:ph type="body" idx="1"/>
          </p:nvPr>
        </p:nvSpPr>
        <p:spPr/>
        <p:txBody>
          <a:bodyPr wrap="square" rtlCol="0"/>
          <a:lstStyle/>
          <a:p>
            <a:pPr marL="0" indent="0">
              <a:buNone/>
            </a:pPr>
            <a:endParaRPr/>
          </a:p>
        </p:txBody>
      </p:sp>
      <p:sp>
        <p:nvSpPr>
          <p:cNvPr id="10451"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2" name="Slide preview"/>
          <p:cNvSpPr>
            <a:spLocks noGrp="1" noRot="1" noChangeAspect="1"/>
          </p:cNvSpPr>
          <p:nvPr>
            <p:ph type="sldImg"/>
          </p:nvPr>
        </p:nvSpPr>
        <p:spPr/>
      </p:sp>
      <p:sp>
        <p:nvSpPr>
          <p:cNvPr id="10453" name="Notes"/>
          <p:cNvSpPr>
            <a:spLocks noGrp="1"/>
          </p:cNvSpPr>
          <p:nvPr>
            <p:ph type="body" idx="1"/>
          </p:nvPr>
        </p:nvSpPr>
        <p:spPr/>
        <p:txBody>
          <a:bodyPr wrap="square" rtlCol="0"/>
          <a:lstStyle/>
          <a:p>
            <a:pPr marL="0" indent="0">
              <a:buNone/>
            </a:pPr>
            <a:endParaRPr/>
          </a:p>
        </p:txBody>
      </p:sp>
      <p:sp>
        <p:nvSpPr>
          <p:cNvPr id="10454"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6" name="Slide preview"/>
          <p:cNvSpPr>
            <a:spLocks noGrp="1" noRot="1" noChangeAspect="1"/>
          </p:cNvSpPr>
          <p:nvPr>
            <p:ph type="sldImg"/>
          </p:nvPr>
        </p:nvSpPr>
        <p:spPr/>
      </p:sp>
      <p:sp>
        <p:nvSpPr>
          <p:cNvPr id="10457" name="Notes"/>
          <p:cNvSpPr>
            <a:spLocks noGrp="1"/>
          </p:cNvSpPr>
          <p:nvPr>
            <p:ph type="body" idx="1"/>
          </p:nvPr>
        </p:nvSpPr>
        <p:spPr/>
        <p:txBody>
          <a:bodyPr wrap="square" rtlCol="0"/>
          <a:lstStyle/>
          <a:p>
            <a:pPr marL="0" indent="0">
              <a:buNone/>
            </a:pPr>
            <a:endParaRPr/>
          </a:p>
        </p:txBody>
      </p:sp>
      <p:sp>
        <p:nvSpPr>
          <p:cNvPr id="10458"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9" name="Slide preview"/>
          <p:cNvSpPr>
            <a:spLocks noGrp="1" noRot="1" noChangeAspect="1"/>
          </p:cNvSpPr>
          <p:nvPr>
            <p:ph type="sldImg"/>
          </p:nvPr>
        </p:nvSpPr>
        <p:spPr/>
      </p:sp>
      <p:sp>
        <p:nvSpPr>
          <p:cNvPr id="10460" name="Notes"/>
          <p:cNvSpPr>
            <a:spLocks noGrp="1"/>
          </p:cNvSpPr>
          <p:nvPr>
            <p:ph type="body" idx="1"/>
          </p:nvPr>
        </p:nvSpPr>
        <p:spPr/>
        <p:txBody>
          <a:bodyPr wrap="square" rtlCol="0"/>
          <a:lstStyle/>
          <a:p>
            <a:pPr marL="0" indent="0">
              <a:buNone/>
            </a:pPr>
            <a:endParaRPr/>
          </a:p>
        </p:txBody>
      </p:sp>
      <p:sp>
        <p:nvSpPr>
          <p:cNvPr id="1046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2" name="Slide preview"/>
          <p:cNvSpPr>
            <a:spLocks noGrp="1" noRot="1" noChangeAspect="1"/>
          </p:cNvSpPr>
          <p:nvPr>
            <p:ph type="sldImg"/>
          </p:nvPr>
        </p:nvSpPr>
        <p:spPr/>
      </p:sp>
      <p:sp>
        <p:nvSpPr>
          <p:cNvPr id="1046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see </a:t>
            </a:r>
            <a:r>
              <a:rPr lang="en-US" sz="2000" i="1" dirty="0">
                <a:solidFill>
                  <a:srgbClr val="000000"/>
                </a:solidFill>
                <a:latin typeface="Times New Roman" panose="02020603050405020304" pitchFamily="18" charset="0"/>
                <a:cs typeface="Courier New" pitchFamily="49" charset="0"/>
              </a:rPr>
              <a:t>VMware ESXi Installation and Setup</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https://docs.vmware.com/en/VMware-vSphere/7.0/com.vmware.esxi.install.doc/GUID-B2F01BF5-078A-4C7E-B505-5DFFED0B8C38.html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464"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6" name="Slide preview"/>
          <p:cNvSpPr>
            <a:spLocks noGrp="1" noRot="1" noChangeAspect="1"/>
          </p:cNvSpPr>
          <p:nvPr>
            <p:ph type="sldImg"/>
          </p:nvPr>
        </p:nvSpPr>
        <p:spPr/>
      </p:sp>
      <p:sp>
        <p:nvSpPr>
          <p:cNvPr id="1046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GUI installer performs validations and prechecks during the deployment phase to ensure that no mistakes are made and that a compatible environment is created.</a:t>
            </a:r>
          </a:p>
        </p:txBody>
      </p:sp>
      <p:sp>
        <p:nvSpPr>
          <p:cNvPr id="10468"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5" name="Slide preview"/>
          <p:cNvSpPr>
            <a:spLocks noGrp="1" noRot="1" noChangeAspect="1"/>
          </p:cNvSpPr>
          <p:nvPr>
            <p:ph type="sldImg"/>
          </p:nvPr>
        </p:nvSpPr>
        <p:spPr/>
      </p:sp>
      <p:sp>
        <p:nvSpPr>
          <p:cNvPr id="10406" name="Notes"/>
          <p:cNvSpPr>
            <a:spLocks noGrp="1"/>
          </p:cNvSpPr>
          <p:nvPr>
            <p:ph type="body" idx="1"/>
          </p:nvPr>
        </p:nvSpPr>
        <p:spPr/>
        <p:txBody>
          <a:bodyPr wrap="square" rtlCol="0"/>
          <a:lstStyle/>
          <a:p>
            <a:pPr marL="0" indent="0">
              <a:buNone/>
            </a:pPr>
            <a:endParaRPr/>
          </a:p>
          <a:p>
            <a:pPr marL="0" indent="0">
              <a:buNone/>
            </a:pPr>
            <a:endParaRPr/>
          </a:p>
          <a:p>
            <a:pPr marL="0" indent="0">
              <a:buNone/>
            </a:pPr>
            <a:endParaRPr/>
          </a:p>
        </p:txBody>
      </p:sp>
      <p:sp>
        <p:nvSpPr>
          <p:cNvPr id="10407"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0" name="Slide preview"/>
          <p:cNvSpPr>
            <a:spLocks noGrp="1" noRot="1" noChangeAspect="1"/>
          </p:cNvSpPr>
          <p:nvPr>
            <p:ph type="sldImg"/>
          </p:nvPr>
        </p:nvSpPr>
        <p:spPr/>
      </p:sp>
      <p:sp>
        <p:nvSpPr>
          <p:cNvPr id="1047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Install</a:t>
            </a:r>
            <a:r>
              <a:rPr lang="en-GB" sz="1200" dirty="0">
                <a:solidFill>
                  <a:srgbClr val="000000"/>
                </a:solidFill>
                <a:latin typeface="Times New Roman" panose="02020603050405020304" pitchFamily="18" charset="0"/>
                <a:cs typeface="Times New Roman" panose="02020603050405020304" pitchFamily="18" charset="0"/>
              </a:rPr>
              <a:t> option installs a new vCenter Server Appliance.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Upgrade</a:t>
            </a:r>
            <a:r>
              <a:rPr lang="en-GB" sz="1200" dirty="0">
                <a:solidFill>
                  <a:srgbClr val="000000"/>
                </a:solidFill>
                <a:latin typeface="Times New Roman" panose="02020603050405020304" pitchFamily="18" charset="0"/>
                <a:cs typeface="Times New Roman" panose="02020603050405020304" pitchFamily="18" charset="0"/>
              </a:rPr>
              <a:t> option upgrades an existing vCenter Server Appliance instance, or upgrades and converges an existing vCenter Server Appliance instance with external Platform Services Controller.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Migrate</a:t>
            </a:r>
            <a:r>
              <a:rPr lang="en-GB" sz="1200" dirty="0">
                <a:solidFill>
                  <a:srgbClr val="000000"/>
                </a:solidFill>
                <a:latin typeface="Times New Roman" panose="02020603050405020304" pitchFamily="18" charset="0"/>
                <a:cs typeface="Times New Roman" panose="02020603050405020304" pitchFamily="18" charset="0"/>
              </a:rPr>
              <a:t> option migrates from an existing Windows vCenter Server instance, or migrates and converges an existing Windows vCenter Server instance with external Platform Services Controller.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Restore</a:t>
            </a:r>
            <a:r>
              <a:rPr lang="en-GB" sz="1200" dirty="0">
                <a:solidFill>
                  <a:srgbClr val="000000"/>
                </a:solidFill>
                <a:latin typeface="Times New Roman" panose="02020603050405020304" pitchFamily="18" charset="0"/>
                <a:cs typeface="Times New Roman" panose="02020603050405020304" pitchFamily="18" charset="0"/>
              </a:rPr>
              <a:t> option restores from a previous vCenter Server Appliance backup.</a:t>
            </a:r>
          </a:p>
        </p:txBody>
      </p:sp>
      <p:sp>
        <p:nvSpPr>
          <p:cNvPr id="10472"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4" name="Slide preview"/>
          <p:cNvSpPr>
            <a:spLocks noGrp="1" noRot="1" noChangeAspect="1"/>
          </p:cNvSpPr>
          <p:nvPr>
            <p:ph type="sldImg"/>
          </p:nvPr>
        </p:nvSpPr>
        <p:spPr/>
      </p:sp>
      <p:sp>
        <p:nvSpPr>
          <p:cNvPr id="10475" name="Notes"/>
          <p:cNvSpPr>
            <a:spLocks noGrp="1"/>
          </p:cNvSpPr>
          <p:nvPr>
            <p:ph type="body" idx="1"/>
          </p:nvPr>
        </p:nvSpPr>
        <p:spPr/>
        <p:txBody>
          <a:bodyPr wrap="square" rtlCol="0"/>
          <a:lstStyle/>
          <a:p>
            <a:pPr marL="0" indent="0">
              <a:buNone/>
            </a:pPr>
            <a:endParaRPr/>
          </a:p>
        </p:txBody>
      </p:sp>
      <p:sp>
        <p:nvSpPr>
          <p:cNvPr id="10476"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8" name="Slide preview"/>
          <p:cNvSpPr>
            <a:spLocks noGrp="1" noRot="1" noChangeAspect="1"/>
          </p:cNvSpPr>
          <p:nvPr>
            <p:ph type="sldImg"/>
          </p:nvPr>
        </p:nvSpPr>
        <p:spPr/>
      </p:sp>
      <p:sp>
        <p:nvSpPr>
          <p:cNvPr id="1047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stage 2, you configure whether to use the ESXi host or NTP servers as the time synchronization source. You can also enable SSH access. SSH access is disabled by default.</a:t>
            </a:r>
          </a:p>
        </p:txBody>
      </p:sp>
      <p:sp>
        <p:nvSpPr>
          <p:cNvPr id="10480"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2" name="Slide preview"/>
          <p:cNvSpPr>
            <a:spLocks noGrp="1" noRot="1" noChangeAspect="1"/>
          </p:cNvSpPr>
          <p:nvPr>
            <p:ph type="sldImg"/>
          </p:nvPr>
        </p:nvSpPr>
        <p:spPr/>
      </p:sp>
      <p:sp>
        <p:nvSpPr>
          <p:cNvPr id="10483" name="Notes"/>
          <p:cNvSpPr>
            <a:spLocks noGrp="1"/>
          </p:cNvSpPr>
          <p:nvPr>
            <p:ph type="body" idx="1"/>
          </p:nvPr>
        </p:nvSpPr>
        <p:spPr/>
        <p:txBody>
          <a:bodyPr wrap="square" rtlCol="0"/>
          <a:lstStyle/>
          <a:p>
            <a:pPr marL="0" indent="0">
              <a:buNone/>
            </a:pPr>
            <a:endParaRPr/>
          </a:p>
        </p:txBody>
      </p:sp>
      <p:sp>
        <p:nvSpPr>
          <p:cNvPr id="10484"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 name="Slide preview"/>
          <p:cNvSpPr>
            <a:spLocks noGrp="1" noRot="1" noChangeAspect="1"/>
          </p:cNvSpPr>
          <p:nvPr>
            <p:ph type="sldImg"/>
          </p:nvPr>
        </p:nvSpPr>
        <p:spPr/>
      </p:sp>
      <p:sp>
        <p:nvSpPr>
          <p:cNvPr id="1048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access the vCenter Server system settings by using the vSphere Client, select the vCenter Server system in the navigation pane, click the </a:t>
            </a:r>
            <a:r>
              <a:rPr lang="en-US" sz="2000" b="1" dirty="0">
                <a:solidFill>
                  <a:srgbClr val="000000"/>
                </a:solidFill>
                <a:latin typeface="Times New Roman" panose="02020603050405020304" pitchFamily="18" charset="0"/>
                <a:cs typeface="Courier New" pitchFamily="49" charset="0"/>
              </a:rPr>
              <a:t>Configure</a:t>
            </a:r>
            <a:r>
              <a:rPr lang="en-GB" sz="1200" dirty="0">
                <a:solidFill>
                  <a:srgbClr val="000000"/>
                </a:solidFill>
                <a:latin typeface="Times New Roman" panose="02020603050405020304" pitchFamily="18" charset="0"/>
                <a:cs typeface="Times New Roman" panose="02020603050405020304" pitchFamily="18" charset="0"/>
              </a:rPr>
              <a:t> tab, and expand </a:t>
            </a:r>
            <a:r>
              <a:rPr lang="en-US" sz="2000" b="1" dirty="0">
                <a:solidFill>
                  <a:srgbClr val="000000"/>
                </a:solidFill>
                <a:latin typeface="Times New Roman" panose="02020603050405020304" pitchFamily="18" charset="0"/>
                <a:cs typeface="Courier New" pitchFamily="49" charset="0"/>
              </a:rPr>
              <a:t>Settings</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488"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 name="Slide preview"/>
          <p:cNvSpPr>
            <a:spLocks noGrp="1" noRot="1" noChangeAspect="1"/>
          </p:cNvSpPr>
          <p:nvPr>
            <p:ph type="sldImg"/>
          </p:nvPr>
        </p:nvSpPr>
        <p:spPr/>
      </p:sp>
      <p:sp>
        <p:nvSpPr>
          <p:cNvPr id="1049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vCenter Server Appliance Management Interface is an HTML client designed to configure and monitor vCenter Server Appliance.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vCenter Server Appliance Management Interface connects directly to port 5480. Use the URL https://FQDN_or_IP_address:5480.</a:t>
            </a:r>
          </a:p>
        </p:txBody>
      </p:sp>
      <p:sp>
        <p:nvSpPr>
          <p:cNvPr id="10492"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 name="Slide preview"/>
          <p:cNvSpPr>
            <a:spLocks noGrp="1" noRot="1" noChangeAspect="1"/>
          </p:cNvSpPr>
          <p:nvPr>
            <p:ph type="sldImg"/>
          </p:nvPr>
        </p:nvSpPr>
        <p:spPr/>
      </p:sp>
      <p:sp>
        <p:nvSpPr>
          <p:cNvPr id="1049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maximum of four NICs are supported for multihoming. All four multihoming-supported NIC configurations are preserved during upgrade, backup, and restore processes.</a:t>
            </a:r>
          </a:p>
        </p:txBody>
      </p:sp>
      <p:sp>
        <p:nvSpPr>
          <p:cNvPr id="10496"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 name="Slide preview"/>
          <p:cNvSpPr>
            <a:spLocks noGrp="1" noRot="1" noChangeAspect="1"/>
          </p:cNvSpPr>
          <p:nvPr>
            <p:ph type="sldImg"/>
          </p:nvPr>
        </p:nvSpPr>
        <p:spPr/>
      </p:sp>
      <p:sp>
        <p:nvSpPr>
          <p:cNvPr id="10498" name="Notes"/>
          <p:cNvSpPr>
            <a:spLocks noGrp="1"/>
          </p:cNvSpPr>
          <p:nvPr>
            <p:ph type="body" idx="1"/>
          </p:nvPr>
        </p:nvSpPr>
        <p:spPr/>
        <p:txBody>
          <a:bodyPr wrap="square" rtlCol="0"/>
          <a:lstStyle/>
          <a:p>
            <a:pPr marL="0" indent="0">
              <a:buNone/>
            </a:pPr>
            <a:endParaRPr/>
          </a:p>
        </p:txBody>
      </p:sp>
      <p:sp>
        <p:nvSpPr>
          <p:cNvPr id="10499"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0" name="Slide preview"/>
          <p:cNvSpPr>
            <a:spLocks noGrp="1" noRot="1" noChangeAspect="1"/>
          </p:cNvSpPr>
          <p:nvPr>
            <p:ph type="sldImg"/>
          </p:nvPr>
        </p:nvSpPr>
        <p:spPr/>
      </p:sp>
      <p:sp>
        <p:nvSpPr>
          <p:cNvPr id="10501" name="Notes"/>
          <p:cNvSpPr>
            <a:spLocks noGrp="1"/>
          </p:cNvSpPr>
          <p:nvPr>
            <p:ph type="body" idx="1"/>
          </p:nvPr>
        </p:nvSpPr>
        <p:spPr/>
        <p:txBody>
          <a:bodyPr wrap="square" rtlCol="0"/>
          <a:lstStyle/>
          <a:p>
            <a:pPr marL="0" indent="0">
              <a:buNone/>
            </a:pPr>
            <a:endParaRPr/>
          </a:p>
        </p:txBody>
      </p:sp>
      <p:sp>
        <p:nvSpPr>
          <p:cNvPr id="10502"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4" name="Slide preview"/>
          <p:cNvSpPr>
            <a:spLocks noGrp="1" noRot="1" noChangeAspect="1"/>
          </p:cNvSpPr>
          <p:nvPr>
            <p:ph type="sldImg"/>
          </p:nvPr>
        </p:nvSpPr>
        <p:spPr/>
      </p:sp>
      <p:sp>
        <p:nvSpPr>
          <p:cNvPr id="10505" name="Notes"/>
          <p:cNvSpPr>
            <a:spLocks noGrp="1"/>
          </p:cNvSpPr>
          <p:nvPr>
            <p:ph type="body" idx="1"/>
          </p:nvPr>
        </p:nvSpPr>
        <p:spPr/>
        <p:txBody>
          <a:bodyPr wrap="square" rtlCol="0"/>
          <a:lstStyle/>
          <a:p>
            <a:pPr marL="0" indent="0">
              <a:buNone/>
            </a:pPr>
            <a:endParaRPr/>
          </a:p>
        </p:txBody>
      </p:sp>
      <p:sp>
        <p:nvSpPr>
          <p:cNvPr id="10506"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8" name="Slide preview"/>
          <p:cNvSpPr>
            <a:spLocks noGrp="1" noRot="1" noChangeAspect="1"/>
          </p:cNvSpPr>
          <p:nvPr>
            <p:ph type="sldImg"/>
          </p:nvPr>
        </p:nvSpPr>
        <p:spPr/>
      </p:sp>
      <p:sp>
        <p:nvSpPr>
          <p:cNvPr id="10409" name="Notes"/>
          <p:cNvSpPr>
            <a:spLocks noGrp="1"/>
          </p:cNvSpPr>
          <p:nvPr>
            <p:ph type="body" idx="1"/>
          </p:nvPr>
        </p:nvSpPr>
        <p:spPr/>
        <p:txBody>
          <a:bodyPr wrap="square" rtlCol="0"/>
          <a:lstStyle/>
          <a:p>
            <a:pPr marL="0" indent="0">
              <a:buNone/>
            </a:pPr>
            <a:endParaRPr/>
          </a:p>
        </p:txBody>
      </p:sp>
      <p:sp>
        <p:nvSpPr>
          <p:cNvPr id="10410"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 name="Slide preview"/>
          <p:cNvSpPr>
            <a:spLocks noGrp="1" noRot="1" noChangeAspect="1"/>
          </p:cNvSpPr>
          <p:nvPr>
            <p:ph type="sldImg"/>
          </p:nvPr>
        </p:nvSpPr>
        <p:spPr/>
      </p:sp>
      <p:sp>
        <p:nvSpPr>
          <p:cNvPr id="10508" name="Notes"/>
          <p:cNvSpPr>
            <a:spLocks noGrp="1"/>
          </p:cNvSpPr>
          <p:nvPr>
            <p:ph type="body" idx="1"/>
          </p:nvPr>
        </p:nvSpPr>
        <p:spPr/>
        <p:txBody>
          <a:bodyPr wrap="square" rtlCol="0"/>
          <a:lstStyle/>
          <a:p>
            <a:pPr marL="0" indent="0">
              <a:buNone/>
            </a:pPr>
            <a:endParaRPr/>
          </a:p>
        </p:txBody>
      </p:sp>
      <p:sp>
        <p:nvSpPr>
          <p:cNvPr id="10509"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0" name="Slide preview"/>
          <p:cNvSpPr>
            <a:spLocks noGrp="1" noRot="1" noChangeAspect="1"/>
          </p:cNvSpPr>
          <p:nvPr>
            <p:ph type="sldImg"/>
          </p:nvPr>
        </p:nvSpPr>
        <p:spPr/>
      </p:sp>
      <p:sp>
        <p:nvSpPr>
          <p:cNvPr id="10511" name="Notes"/>
          <p:cNvSpPr>
            <a:spLocks noGrp="1"/>
          </p:cNvSpPr>
          <p:nvPr>
            <p:ph type="body" idx="1"/>
          </p:nvPr>
        </p:nvSpPr>
        <p:spPr/>
        <p:txBody>
          <a:bodyPr wrap="square" rtlCol="0"/>
          <a:lstStyle/>
          <a:p>
            <a:pPr marL="0" indent="0">
              <a:buNone/>
            </a:pPr>
            <a:endParaRPr/>
          </a:p>
        </p:txBody>
      </p:sp>
      <p:sp>
        <p:nvSpPr>
          <p:cNvPr id="10512"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4" name="Slide preview"/>
          <p:cNvSpPr>
            <a:spLocks noGrp="1" noRot="1" noChangeAspect="1"/>
          </p:cNvSpPr>
          <p:nvPr>
            <p:ph type="sldImg"/>
          </p:nvPr>
        </p:nvSpPr>
        <p:spPr/>
      </p:sp>
      <p:sp>
        <p:nvSpPr>
          <p:cNvPr id="105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License Service manages the license assignments for ESXi hosts, vCenter Server systems, and clusters with vSAN enabled.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monitor the health and status of the License Service by using the vCenter Appliance Management Interface.</a:t>
            </a:r>
          </a:p>
        </p:txBody>
      </p:sp>
      <p:sp>
        <p:nvSpPr>
          <p:cNvPr id="10516"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8" name="Slide preview"/>
          <p:cNvSpPr>
            <a:spLocks noGrp="1" noRot="1" noChangeAspect="1"/>
          </p:cNvSpPr>
          <p:nvPr>
            <p:ph type="sldImg"/>
          </p:nvPr>
        </p:nvSpPr>
        <p:spPr/>
      </p:sp>
      <p:sp>
        <p:nvSpPr>
          <p:cNvPr id="105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vSphere environment, license reporting and management are centralized. All product and feature licenses are encapsulated in 25-character license keys that you can manage and monitor from vCenter Server.</a:t>
            </a:r>
          </a:p>
          <a:p>
            <a:pPr marL="0" lvl="0" indent="0">
              <a:spcBef>
                <a:spcPts val="0"/>
              </a:spcBef>
              <a:spcAft>
                <a:spcPts val="0"/>
              </a:spcAft>
              <a:buNone/>
            </a:pPr>
            <a:r>
              <a:rPr lang="en-US" sz="2000" dirty="0">
                <a:solidFill>
                  <a:schemeClr val="tx2"/>
                </a:solidFill>
                <a:cs typeface="Calibri" pitchFamily="34" charset="0"/>
              </a:rPr>
              <a:t>You can view license information by product, license key, or asset:</a:t>
            </a:r>
          </a:p>
          <a:p>
            <a:pPr>
              <a:buFont typeface="Arial" pitchFamily="34" charset="0"/>
              <a:buChar char="•"/>
            </a:pPr>
            <a:r>
              <a:t>Product: A license to use a vSphere software component or feature, for example, evaluation mode or vSphere Enterprise Plus.</a:t>
            </a:r>
          </a:p>
          <a:p>
            <a:pPr>
              <a:buFont typeface="Arial" pitchFamily="34" charset="0"/>
              <a:buChar char="•"/>
            </a:pPr>
            <a:r>
              <a:t>License key: The serial number that corresponds to a product.</a:t>
            </a:r>
          </a:p>
          <a:p>
            <a:pPr>
              <a:buFont typeface="Arial" pitchFamily="34" charset="0"/>
              <a:buChar char="•"/>
            </a:pPr>
            <a:r>
              <a:t>Asset: A machine on which a product is installed. For an asset to run certain software legally, the asset must be licensed.</a:t>
            </a:r>
          </a:p>
        </p:txBody>
      </p:sp>
      <p:sp>
        <p:nvSpPr>
          <p:cNvPr id="10520"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2" name="Slide preview"/>
          <p:cNvSpPr>
            <a:spLocks noGrp="1" noRot="1" noChangeAspect="1"/>
          </p:cNvSpPr>
          <p:nvPr>
            <p:ph type="sldImg"/>
          </p:nvPr>
        </p:nvSpPr>
        <p:spPr/>
      </p:sp>
      <p:sp>
        <p:nvSpPr>
          <p:cNvPr id="10523" name="Notes"/>
          <p:cNvSpPr>
            <a:spLocks noGrp="1"/>
          </p:cNvSpPr>
          <p:nvPr>
            <p:ph type="body" idx="1"/>
          </p:nvPr>
        </p:nvSpPr>
        <p:spPr/>
        <p:txBody>
          <a:bodyPr wrap="square" rtlCol="0"/>
          <a:lstStyle/>
          <a:p>
            <a:pPr marL="0" indent="0">
              <a:buNone/>
            </a:pPr>
            <a:endParaRPr/>
          </a:p>
        </p:txBody>
      </p:sp>
      <p:sp>
        <p:nvSpPr>
          <p:cNvPr id="10524"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 name="Slide preview"/>
          <p:cNvSpPr>
            <a:spLocks noGrp="1" noRot="1" noChangeAspect="1"/>
          </p:cNvSpPr>
          <p:nvPr>
            <p:ph type="sldImg"/>
          </p:nvPr>
        </p:nvSpPr>
        <p:spPr/>
      </p:sp>
      <p:sp>
        <p:nvSpPr>
          <p:cNvPr id="1052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Before purchasing and activating licenses for ESXi and vCenter Server, you can install the software and run it in evaluation mode. Evaluation mode is intended for demonstrating the software or evaluating its features. During the evaluation period, the software is operational.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evaluation period is 60 days from the time of installation. During this period, the software notifies you of the time remaining until expiration. The 60-day evaluation period cannot be paused or restarted. After the evaluation period expires, you can no longer perform some operations in vCenter Server and ESXi. For example, you cannot power on or reset your virtual machines. In addition, all hosts are disconnected from the vCenter Server system. To continue to have full use of ESXi and vCenter Server operations, you must acquire license keys.</a:t>
            </a:r>
          </a:p>
        </p:txBody>
      </p:sp>
      <p:sp>
        <p:nvSpPr>
          <p:cNvPr id="10528"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9" name="Slide preview"/>
          <p:cNvSpPr>
            <a:spLocks noGrp="1" noRot="1" noChangeAspect="1"/>
          </p:cNvSpPr>
          <p:nvPr>
            <p:ph type="sldImg"/>
          </p:nvPr>
        </p:nvSpPr>
        <p:spPr/>
      </p:sp>
      <p:sp>
        <p:nvSpPr>
          <p:cNvPr id="10530" name="Notes"/>
          <p:cNvSpPr>
            <a:spLocks noGrp="1"/>
          </p:cNvSpPr>
          <p:nvPr>
            <p:ph type="body" idx="1"/>
          </p:nvPr>
        </p:nvSpPr>
        <p:spPr/>
        <p:txBody>
          <a:bodyPr wrap="square" rtlCol="0"/>
          <a:lstStyle/>
          <a:p>
            <a:pPr marL="0" indent="0">
              <a:buNone/>
            </a:pPr>
            <a:endParaRPr/>
          </a:p>
        </p:txBody>
      </p:sp>
      <p:sp>
        <p:nvSpPr>
          <p:cNvPr id="10531"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2" name="Slide preview"/>
          <p:cNvSpPr>
            <a:spLocks noGrp="1" noRot="1" noChangeAspect="1"/>
          </p:cNvSpPr>
          <p:nvPr>
            <p:ph type="sldImg"/>
          </p:nvPr>
        </p:nvSpPr>
        <p:spPr/>
      </p:sp>
      <p:sp>
        <p:nvSpPr>
          <p:cNvPr id="10533" name="Notes"/>
          <p:cNvSpPr>
            <a:spLocks noGrp="1"/>
          </p:cNvSpPr>
          <p:nvPr>
            <p:ph type="body" idx="1"/>
          </p:nvPr>
        </p:nvSpPr>
        <p:spPr/>
        <p:txBody>
          <a:bodyPr wrap="square" rtlCol="0"/>
          <a:lstStyle/>
          <a:p>
            <a:pPr marL="0" indent="0">
              <a:buNone/>
            </a:pPr>
            <a:endParaRPr/>
          </a:p>
        </p:txBody>
      </p:sp>
      <p:sp>
        <p:nvSpPr>
          <p:cNvPr id="10534"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 name="Slide preview"/>
          <p:cNvSpPr>
            <a:spLocks noGrp="1" noRot="1" noChangeAspect="1"/>
          </p:cNvSpPr>
          <p:nvPr>
            <p:ph type="sldImg"/>
          </p:nvPr>
        </p:nvSpPr>
        <p:spPr/>
      </p:sp>
      <p:sp>
        <p:nvSpPr>
          <p:cNvPr id="10537" name="Notes"/>
          <p:cNvSpPr>
            <a:spLocks noGrp="1"/>
          </p:cNvSpPr>
          <p:nvPr>
            <p:ph type="body" idx="1"/>
          </p:nvPr>
        </p:nvSpPr>
        <p:spPr/>
        <p:txBody>
          <a:bodyPr wrap="square" rtlCol="0"/>
          <a:lstStyle/>
          <a:p>
            <a:pPr marL="0" indent="0">
              <a:buNone/>
            </a:pPr>
            <a:endParaRPr/>
          </a:p>
        </p:txBody>
      </p:sp>
      <p:sp>
        <p:nvSpPr>
          <p:cNvPr id="10538"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9" name="Slide preview"/>
          <p:cNvSpPr>
            <a:spLocks noGrp="1" noRot="1" noChangeAspect="1"/>
          </p:cNvSpPr>
          <p:nvPr>
            <p:ph type="sldImg"/>
          </p:nvPr>
        </p:nvSpPr>
        <p:spPr/>
      </p:sp>
      <p:sp>
        <p:nvSpPr>
          <p:cNvPr id="10540" name="Notes"/>
          <p:cNvSpPr>
            <a:spLocks noGrp="1"/>
          </p:cNvSpPr>
          <p:nvPr>
            <p:ph type="body" idx="1"/>
          </p:nvPr>
        </p:nvSpPr>
        <p:spPr/>
        <p:txBody>
          <a:bodyPr wrap="square" rtlCol="0"/>
          <a:lstStyle/>
          <a:p>
            <a:pPr marL="0" indent="0">
              <a:buNone/>
            </a:pPr>
            <a:endParaRPr/>
          </a:p>
        </p:txBody>
      </p:sp>
      <p:sp>
        <p:nvSpPr>
          <p:cNvPr id="10541"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1" name="Slide preview"/>
          <p:cNvSpPr>
            <a:spLocks noGrp="1" noRot="1" noChangeAspect="1"/>
          </p:cNvSpPr>
          <p:nvPr>
            <p:ph type="sldImg"/>
          </p:nvPr>
        </p:nvSpPr>
        <p:spPr/>
      </p:sp>
      <p:sp>
        <p:nvSpPr>
          <p:cNvPr id="10412" name="Notes"/>
          <p:cNvSpPr>
            <a:spLocks noGrp="1"/>
          </p:cNvSpPr>
          <p:nvPr>
            <p:ph type="body" idx="1"/>
          </p:nvPr>
        </p:nvSpPr>
        <p:spPr/>
        <p:txBody>
          <a:bodyPr wrap="square" rtlCol="0"/>
          <a:lstStyle/>
          <a:p>
            <a:pPr marL="0" indent="0">
              <a:buNone/>
            </a:pPr>
            <a:endParaRPr/>
          </a:p>
        </p:txBody>
      </p:sp>
      <p:sp>
        <p:nvSpPr>
          <p:cNvPr id="10413"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3" name="Slide preview"/>
          <p:cNvSpPr>
            <a:spLocks noGrp="1" noRot="1" noChangeAspect="1"/>
          </p:cNvSpPr>
          <p:nvPr>
            <p:ph type="sldImg"/>
          </p:nvPr>
        </p:nvSpPr>
        <p:spPr/>
      </p:sp>
      <p:sp>
        <p:nvSpPr>
          <p:cNvPr id="1054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Select </a:t>
            </a:r>
            <a:r>
              <a:rPr lang="en-US" sz="2000" b="1" dirty="0">
                <a:solidFill>
                  <a:srgbClr val="000000"/>
                </a:solidFill>
                <a:latin typeface="Times New Roman" panose="02020603050405020304" pitchFamily="18" charset="0"/>
                <a:cs typeface="Courier New" pitchFamily="49" charset="0"/>
              </a:rPr>
              <a:t>Menu</a:t>
            </a:r>
            <a:r>
              <a:rPr lang="en-GB" sz="1200" dirty="0">
                <a:solidFill>
                  <a:srgbClr val="000000"/>
                </a:solidFill>
                <a:latin typeface="Times New Roman" panose="02020603050405020304" pitchFamily="18" charset="0"/>
                <a:cs typeface="Times New Roman" panose="02020603050405020304" pitchFamily="18" charset="0"/>
              </a:rPr>
              <a:t> &gt; </a:t>
            </a:r>
            <a:r>
              <a:rPr lang="en-US" sz="2000" b="1" dirty="0">
                <a:solidFill>
                  <a:srgbClr val="000000"/>
                </a:solidFill>
                <a:latin typeface="Times New Roman" panose="02020603050405020304" pitchFamily="18" charset="0"/>
                <a:cs typeface="Courier New" pitchFamily="49" charset="0"/>
              </a:rPr>
              <a:t>Shortcuts</a:t>
            </a:r>
            <a:r>
              <a:rPr lang="en-GB" sz="1200" dirty="0">
                <a:solidFill>
                  <a:srgbClr val="000000"/>
                </a:solidFill>
                <a:latin typeface="Times New Roman" panose="02020603050405020304" pitchFamily="18" charset="0"/>
                <a:cs typeface="Times New Roman" panose="02020603050405020304" pitchFamily="18" charset="0"/>
              </a:rPr>
              <a:t>.  The Shortcuts page has a navigation pane on the left and Inventories, Monitoring, and Administration panes on the right.</a:t>
            </a:r>
          </a:p>
        </p:txBody>
      </p:sp>
      <p:sp>
        <p:nvSpPr>
          <p:cNvPr id="10545"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 name="Slide preview"/>
          <p:cNvSpPr>
            <a:spLocks noGrp="1" noRot="1" noChangeAspect="1"/>
          </p:cNvSpPr>
          <p:nvPr>
            <p:ph type="sldImg"/>
          </p:nvPr>
        </p:nvSpPr>
        <p:spPr/>
      </p:sp>
      <p:sp>
        <p:nvSpPr>
          <p:cNvPr id="10548" name="Notes"/>
          <p:cNvSpPr>
            <a:spLocks noGrp="1"/>
          </p:cNvSpPr>
          <p:nvPr>
            <p:ph type="body" idx="1"/>
          </p:nvPr>
        </p:nvSpPr>
        <p:spPr/>
        <p:txBody>
          <a:bodyPr wrap="square" rtlCol="0"/>
          <a:lstStyle/>
          <a:p>
            <a:pPr marL="0" indent="0">
              <a:buNone/>
            </a:pPr>
            <a:endParaRPr/>
          </a:p>
        </p:txBody>
      </p:sp>
      <p:sp>
        <p:nvSpPr>
          <p:cNvPr id="10549"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1" name="Slide preview"/>
          <p:cNvSpPr>
            <a:spLocks noGrp="1" noRot="1" noChangeAspect="1"/>
          </p:cNvSpPr>
          <p:nvPr>
            <p:ph type="sldImg"/>
          </p:nvPr>
        </p:nvSpPr>
        <p:spPr/>
      </p:sp>
      <p:sp>
        <p:nvSpPr>
          <p:cNvPr id="1055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Hosts and Clusters inventory view shows all host and cluster objects in a data center. You can further organize the hosts and clusters into folders.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VMs and Templates inventory view shows all VM and template objects in a data center. You can also organize the VMs and templates into folders.</a:t>
            </a:r>
          </a:p>
        </p:txBody>
      </p:sp>
      <p:sp>
        <p:nvSpPr>
          <p:cNvPr id="10553"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5" name="Slide preview"/>
          <p:cNvSpPr>
            <a:spLocks noGrp="1" noRot="1" noChangeAspect="1"/>
          </p:cNvSpPr>
          <p:nvPr>
            <p:ph type="sldImg"/>
          </p:nvPr>
        </p:nvSpPr>
        <p:spPr/>
      </p:sp>
      <p:sp>
        <p:nvSpPr>
          <p:cNvPr id="1055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As with the other inventory views, you can organize your datastore and network objects into folders.</a:t>
            </a:r>
          </a:p>
        </p:txBody>
      </p:sp>
      <p:sp>
        <p:nvSpPr>
          <p:cNvPr id="10557"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9" name="Slide preview"/>
          <p:cNvSpPr>
            <a:spLocks noGrp="1" noRot="1" noChangeAspect="1"/>
          </p:cNvSpPr>
          <p:nvPr>
            <p:ph type="sldImg"/>
          </p:nvPr>
        </p:nvSpPr>
        <p:spPr/>
      </p:sp>
      <p:sp>
        <p:nvSpPr>
          <p:cNvPr id="10560" name="Notes"/>
          <p:cNvSpPr>
            <a:spLocks noGrp="1"/>
          </p:cNvSpPr>
          <p:nvPr>
            <p:ph type="body" idx="1"/>
          </p:nvPr>
        </p:nvSpPr>
        <p:spPr/>
        <p:txBody>
          <a:bodyPr wrap="square" rtlCol="0"/>
          <a:lstStyle/>
          <a:p>
            <a:pPr marL="0" indent="0">
              <a:buNone/>
            </a:pPr>
            <a:endParaRPr/>
          </a:p>
        </p:txBody>
      </p:sp>
      <p:sp>
        <p:nvSpPr>
          <p:cNvPr id="10561"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3" name="Slide preview"/>
          <p:cNvSpPr>
            <a:spLocks noGrp="1" noRot="1" noChangeAspect="1"/>
          </p:cNvSpPr>
          <p:nvPr>
            <p:ph type="sldImg"/>
          </p:nvPr>
        </p:nvSpPr>
        <p:spPr/>
      </p:sp>
      <p:sp>
        <p:nvSpPr>
          <p:cNvPr id="1056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might create a data center object for each data center geographical location. Or, you might create a data center object for each organizational unit in your enterprise. </a:t>
            </a:r>
            <a:br/>
            <a:r>
              <a:rPr lang="en-GB" sz="1200" dirty="0">
                <a:solidFill>
                  <a:srgbClr val="000000"/>
                </a:solidFill>
                <a:latin typeface="Times New Roman" panose="02020603050405020304" pitchFamily="18" charset="0"/>
                <a:cs typeface="Times New Roman" panose="02020603050405020304" pitchFamily="18" charset="0"/>
              </a:rPr>
              <a:t>You might create some data centers for high-performance environments and other data centers for less demanding VMs.</a:t>
            </a:r>
          </a:p>
        </p:txBody>
      </p:sp>
      <p:sp>
        <p:nvSpPr>
          <p:cNvPr id="10565"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 name="Slide preview"/>
          <p:cNvSpPr>
            <a:spLocks noGrp="1" noRot="1" noChangeAspect="1"/>
          </p:cNvSpPr>
          <p:nvPr>
            <p:ph type="sldImg"/>
          </p:nvPr>
        </p:nvSpPr>
        <p:spPr/>
      </p:sp>
      <p:sp>
        <p:nvSpPr>
          <p:cNvPr id="105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plan the setup of your virtual environment depending on your requirements.</a:t>
            </a:r>
            <a:br/>
            <a:r>
              <a:rPr lang="en-GB" sz="1200" dirty="0">
                <a:solidFill>
                  <a:srgbClr val="000000"/>
                </a:solidFill>
                <a:latin typeface="Times New Roman" panose="02020603050405020304" pitchFamily="18" charset="0"/>
                <a:cs typeface="Times New Roman" panose="02020603050405020304" pitchFamily="18" charset="0"/>
              </a:rPr>
              <a:t>A large vSphere implementation might contain several virtual data centers with a complex arrangement of hosts, clusters, resource pools, and networks. It might include multiple vCenter Server systems.</a:t>
            </a:r>
            <a:br/>
            <a:r>
              <a:rPr lang="en-GB" sz="1200" dirty="0">
                <a:solidFill>
                  <a:srgbClr val="000000"/>
                </a:solidFill>
                <a:latin typeface="Times New Roman" panose="02020603050405020304" pitchFamily="18" charset="0"/>
                <a:cs typeface="Times New Roman" panose="02020603050405020304" pitchFamily="18" charset="0"/>
              </a:rPr>
              <a:t>Smaller implementations might require a single virtual data center with a less complex topology.</a:t>
            </a:r>
            <a:br/>
            <a:r>
              <a:rPr lang="en-GB" sz="1200" dirty="0">
                <a:solidFill>
                  <a:srgbClr val="000000"/>
                </a:solidFill>
                <a:latin typeface="Times New Roman" panose="02020603050405020304" pitchFamily="18" charset="0"/>
                <a:cs typeface="Times New Roman" panose="02020603050405020304" pitchFamily="18" charset="0"/>
              </a:rPr>
              <a:t>Regardless of the scale of your virtual environment, consider how the VMs that it supports are used and administered.</a:t>
            </a:r>
          </a:p>
          <a:p>
            <a:pPr marL="0" lvl="0" indent="0">
              <a:spcBef>
                <a:spcPts val="0"/>
              </a:spcBef>
              <a:spcAft>
                <a:spcPts val="0"/>
              </a:spcAft>
              <a:buNone/>
            </a:pPr>
            <a:r>
              <a:rPr lang="en-US" sz="2000" dirty="0">
                <a:solidFill>
                  <a:schemeClr val="tx2"/>
                </a:solidFill>
                <a:cs typeface="Calibri" pitchFamily="34" charset="0"/>
              </a:rPr>
              <a:t>Populating and organizing your inventory involves the following tasks:</a:t>
            </a:r>
          </a:p>
          <a:p>
            <a:pPr>
              <a:buFont typeface="Arial" pitchFamily="34" charset="0"/>
              <a:buChar char="•"/>
            </a:pPr>
            <a:r>
              <a:t>Creating data centers</a:t>
            </a:r>
          </a:p>
          <a:p>
            <a:pPr>
              <a:buFont typeface="Arial" pitchFamily="34" charset="0"/>
              <a:buChar char="•"/>
            </a:pPr>
            <a:r>
              <a:t>Creating clusters to consolidate the resources of multiple hosts and VMs</a:t>
            </a:r>
          </a:p>
          <a:p>
            <a:pPr>
              <a:buFont typeface="Arial" pitchFamily="34" charset="0"/>
              <a:buChar char="•"/>
            </a:pPr>
            <a:r>
              <a:t>Adding hosts to the clusters or to the data centers</a:t>
            </a:r>
          </a:p>
          <a:p>
            <a:pPr>
              <a:buFont typeface="Arial" pitchFamily="34" charset="0"/>
              <a:buChar char="•"/>
            </a:pPr>
            <a:r>
              <a:t>Organizing inventory objects in folders</a:t>
            </a:r>
          </a:p>
          <a:p>
            <a:pPr>
              <a:buFont typeface="Arial" pitchFamily="34" charset="0"/>
              <a:buChar char="•"/>
            </a:pPr>
            <a:r>
              <a:t>Setting up networking by using vSphere standard switches or vSphere distributed switches</a:t>
            </a:r>
          </a:p>
          <a:p>
            <a:pPr>
              <a:buFont typeface="Arial" pitchFamily="34" charset="0"/>
              <a:buChar char="•"/>
            </a:pPr>
            <a:r>
              <a:t>Configuring storage systems and creating datastore inventory objects to provide logical containers for storage devices in your inventory</a:t>
            </a:r>
          </a:p>
        </p:txBody>
      </p:sp>
      <p:sp>
        <p:nvSpPr>
          <p:cNvPr id="10569"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1" name="Slide preview"/>
          <p:cNvSpPr>
            <a:spLocks noGrp="1" noRot="1" noChangeAspect="1"/>
          </p:cNvSpPr>
          <p:nvPr>
            <p:ph type="sldImg"/>
          </p:nvPr>
        </p:nvSpPr>
        <p:spPr/>
      </p:sp>
      <p:sp>
        <p:nvSpPr>
          <p:cNvPr id="10572" name="Notes"/>
          <p:cNvSpPr>
            <a:spLocks noGrp="1"/>
          </p:cNvSpPr>
          <p:nvPr>
            <p:ph type="body" idx="1"/>
          </p:nvPr>
        </p:nvSpPr>
        <p:spPr/>
        <p:txBody>
          <a:bodyPr wrap="square" rtlCol="0"/>
          <a:lstStyle/>
          <a:p>
            <a:pPr marL="0" indent="0">
              <a:buNone/>
            </a:pPr>
            <a:endParaRPr/>
          </a:p>
        </p:txBody>
      </p:sp>
      <p:sp>
        <p:nvSpPr>
          <p:cNvPr id="10573"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5" name="Slide preview"/>
          <p:cNvSpPr>
            <a:spLocks noGrp="1" noRot="1" noChangeAspect="1"/>
          </p:cNvSpPr>
          <p:nvPr>
            <p:ph type="sldImg"/>
          </p:nvPr>
        </p:nvSpPr>
        <p:spPr/>
      </p:sp>
      <p:sp>
        <p:nvSpPr>
          <p:cNvPr id="10576" name="Notes"/>
          <p:cNvSpPr>
            <a:spLocks noGrp="1"/>
          </p:cNvSpPr>
          <p:nvPr>
            <p:ph type="body" idx="1"/>
          </p:nvPr>
        </p:nvSpPr>
        <p:spPr/>
        <p:txBody>
          <a:bodyPr wrap="square" rtlCol="0"/>
          <a:lstStyle/>
          <a:p>
            <a:pPr marL="0" indent="0">
              <a:buNone/>
            </a:pPr>
            <a:endParaRPr/>
          </a:p>
        </p:txBody>
      </p:sp>
      <p:sp>
        <p:nvSpPr>
          <p:cNvPr id="10577"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9" name="Slide preview"/>
          <p:cNvSpPr>
            <a:spLocks noGrp="1" noRot="1" noChangeAspect="1"/>
          </p:cNvSpPr>
          <p:nvPr>
            <p:ph type="sldImg"/>
          </p:nvPr>
        </p:nvSpPr>
        <p:spPr/>
      </p:sp>
      <p:sp>
        <p:nvSpPr>
          <p:cNvPr id="10580" name="Notes"/>
          <p:cNvSpPr>
            <a:spLocks noGrp="1"/>
          </p:cNvSpPr>
          <p:nvPr>
            <p:ph type="body" idx="1"/>
          </p:nvPr>
        </p:nvSpPr>
        <p:spPr/>
        <p:txBody>
          <a:bodyPr wrap="square" rtlCol="0"/>
          <a:lstStyle/>
          <a:p>
            <a:pPr marL="0" indent="0">
              <a:buNone/>
            </a:pPr>
            <a:endParaRPr/>
          </a:p>
        </p:txBody>
      </p:sp>
      <p:sp>
        <p:nvSpPr>
          <p:cNvPr id="10581"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5" name="Slide preview"/>
          <p:cNvSpPr>
            <a:spLocks noGrp="1" noRot="1" noChangeAspect="1"/>
          </p:cNvSpPr>
          <p:nvPr>
            <p:ph type="sldImg"/>
          </p:nvPr>
        </p:nvSpPr>
        <p:spPr/>
      </p:sp>
      <p:sp>
        <p:nvSpPr>
          <p:cNvPr id="10416" name="Notes"/>
          <p:cNvSpPr>
            <a:spLocks noGrp="1"/>
          </p:cNvSpPr>
          <p:nvPr>
            <p:ph type="body" idx="1"/>
          </p:nvPr>
        </p:nvSpPr>
        <p:spPr/>
        <p:txBody>
          <a:bodyPr wrap="square" rtlCol="0"/>
          <a:lstStyle/>
          <a:p>
            <a:pPr marL="0" indent="0">
              <a:buNone/>
            </a:pPr>
            <a:endParaRPr/>
          </a:p>
        </p:txBody>
      </p:sp>
      <p:sp>
        <p:nvSpPr>
          <p:cNvPr id="10417"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2" name="Slide preview"/>
          <p:cNvSpPr>
            <a:spLocks noGrp="1" noRot="1" noChangeAspect="1"/>
          </p:cNvSpPr>
          <p:nvPr>
            <p:ph type="sldImg"/>
          </p:nvPr>
        </p:nvSpPr>
        <p:spPr/>
      </p:sp>
      <p:sp>
        <p:nvSpPr>
          <p:cNvPr id="10583" name="Notes"/>
          <p:cNvSpPr>
            <a:spLocks noGrp="1"/>
          </p:cNvSpPr>
          <p:nvPr>
            <p:ph type="body" idx="1"/>
          </p:nvPr>
        </p:nvSpPr>
        <p:spPr/>
        <p:txBody>
          <a:bodyPr wrap="square" rtlCol="0"/>
          <a:lstStyle/>
          <a:p>
            <a:pPr marL="0" indent="0">
              <a:buNone/>
            </a:pPr>
            <a:endParaRPr/>
          </a:p>
        </p:txBody>
      </p:sp>
      <p:sp>
        <p:nvSpPr>
          <p:cNvPr id="10584"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5" name="Slide preview"/>
          <p:cNvSpPr>
            <a:spLocks noGrp="1" noRot="1" noChangeAspect="1"/>
          </p:cNvSpPr>
          <p:nvPr>
            <p:ph type="sldImg"/>
          </p:nvPr>
        </p:nvSpPr>
        <p:spPr/>
      </p:sp>
      <p:sp>
        <p:nvSpPr>
          <p:cNvPr id="10586" name="Notes"/>
          <p:cNvSpPr>
            <a:spLocks noGrp="1"/>
          </p:cNvSpPr>
          <p:nvPr>
            <p:ph type="body" idx="1"/>
          </p:nvPr>
        </p:nvSpPr>
        <p:spPr/>
        <p:txBody>
          <a:bodyPr wrap="square" rtlCol="0"/>
          <a:lstStyle/>
          <a:p>
            <a:pPr marL="0" indent="0">
              <a:buNone/>
            </a:pPr>
            <a:endParaRPr/>
          </a:p>
        </p:txBody>
      </p:sp>
      <p:sp>
        <p:nvSpPr>
          <p:cNvPr id="10587"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 name="Slide preview"/>
          <p:cNvSpPr>
            <a:spLocks noGrp="1" noRot="1" noChangeAspect="1"/>
          </p:cNvSpPr>
          <p:nvPr>
            <p:ph type="sldImg"/>
          </p:nvPr>
        </p:nvSpPr>
        <p:spPr/>
      </p:sp>
      <p:sp>
        <p:nvSpPr>
          <p:cNvPr id="10589" name="Notes"/>
          <p:cNvSpPr>
            <a:spLocks noGrp="1"/>
          </p:cNvSpPr>
          <p:nvPr>
            <p:ph type="body" idx="1"/>
          </p:nvPr>
        </p:nvSpPr>
        <p:spPr/>
        <p:txBody>
          <a:bodyPr wrap="square" rtlCol="0"/>
          <a:lstStyle/>
          <a:p>
            <a:pPr marL="0" indent="0">
              <a:buNone/>
            </a:pPr>
            <a:endParaRPr/>
          </a:p>
        </p:txBody>
      </p:sp>
      <p:sp>
        <p:nvSpPr>
          <p:cNvPr id="10590"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1" name="Slide preview"/>
          <p:cNvSpPr>
            <a:spLocks noGrp="1" noRot="1" noChangeAspect="1"/>
          </p:cNvSpPr>
          <p:nvPr>
            <p:ph type="sldImg"/>
          </p:nvPr>
        </p:nvSpPr>
        <p:spPr/>
      </p:sp>
      <p:sp>
        <p:nvSpPr>
          <p:cNvPr id="10592" name="Notes"/>
          <p:cNvSpPr>
            <a:spLocks noGrp="1"/>
          </p:cNvSpPr>
          <p:nvPr>
            <p:ph type="body" idx="1"/>
          </p:nvPr>
        </p:nvSpPr>
        <p:spPr/>
        <p:txBody>
          <a:bodyPr wrap="square" rtlCol="0"/>
          <a:lstStyle/>
          <a:p>
            <a:pPr marL="0" indent="0">
              <a:buNone/>
            </a:pPr>
            <a:endParaRPr/>
          </a:p>
        </p:txBody>
      </p:sp>
      <p:sp>
        <p:nvSpPr>
          <p:cNvPr id="10593"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5" name="Slide preview"/>
          <p:cNvSpPr>
            <a:spLocks noGrp="1" noRot="1" noChangeAspect="1"/>
          </p:cNvSpPr>
          <p:nvPr>
            <p:ph type="sldImg"/>
          </p:nvPr>
        </p:nvSpPr>
        <p:spPr/>
      </p:sp>
      <p:sp>
        <p:nvSpPr>
          <p:cNvPr id="10596" name="Notes"/>
          <p:cNvSpPr>
            <a:spLocks noGrp="1"/>
          </p:cNvSpPr>
          <p:nvPr>
            <p:ph type="body" idx="1"/>
          </p:nvPr>
        </p:nvSpPr>
        <p:spPr/>
        <p:txBody>
          <a:bodyPr wrap="square" rtlCol="0"/>
          <a:lstStyle/>
          <a:p>
            <a:pPr marL="0" indent="0">
              <a:buNone/>
            </a:pPr>
            <a:endParaRPr/>
          </a:p>
        </p:txBody>
      </p:sp>
      <p:sp>
        <p:nvSpPr>
          <p:cNvPr id="10597"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 name="Slide preview"/>
          <p:cNvSpPr>
            <a:spLocks noGrp="1" noRot="1" noChangeAspect="1"/>
          </p:cNvSpPr>
          <p:nvPr>
            <p:ph type="sldImg"/>
          </p:nvPr>
        </p:nvSpPr>
        <p:spPr/>
      </p:sp>
      <p:sp>
        <p:nvSpPr>
          <p:cNvPr id="10599" name="Notes"/>
          <p:cNvSpPr>
            <a:spLocks noGrp="1"/>
          </p:cNvSpPr>
          <p:nvPr>
            <p:ph type="body" idx="1"/>
          </p:nvPr>
        </p:nvSpPr>
        <p:spPr/>
        <p:txBody>
          <a:bodyPr wrap="square" rtlCol="0"/>
          <a:lstStyle/>
          <a:p>
            <a:pPr marL="0" indent="0">
              <a:buNone/>
            </a:pPr>
            <a:endParaRPr/>
          </a:p>
        </p:txBody>
      </p:sp>
      <p:sp>
        <p:nvSpPr>
          <p:cNvPr id="10600"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2" name="Slide preview"/>
          <p:cNvSpPr>
            <a:spLocks noGrp="1" noRot="1" noChangeAspect="1"/>
          </p:cNvSpPr>
          <p:nvPr>
            <p:ph type="sldImg"/>
          </p:nvPr>
        </p:nvSpPr>
        <p:spPr/>
      </p:sp>
      <p:sp>
        <p:nvSpPr>
          <p:cNvPr id="1060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authorization to perform tasks in vCenter Server is governed by an access control system. Through this system, the vCenter Server administrator can specify in detail which users or groups can perform which tasks on which objects.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permission is set on an object in the vCenter Server object hierarchy. Each permission associates the object with a group or user and the group or user access roles. For example, you can select a VM object, add one permission that gives the Read-only role to group 1, and add a second permission that gives the Administrator role to user 2.</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By assigning a different role to a group of users on different objects, you control the tasks that those users can perform in your vSphere environment. For example, to allow a group to configure memory for the host, select that host and add a permission that grants a role to that group that includes the Host.Configuration.Memory Configuration privilege.</a:t>
            </a:r>
          </a:p>
        </p:txBody>
      </p:sp>
      <p:sp>
        <p:nvSpPr>
          <p:cNvPr id="10604"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6" name="Slide preview"/>
          <p:cNvSpPr>
            <a:spLocks noGrp="1" noRot="1" noChangeAspect="1"/>
          </p:cNvSpPr>
          <p:nvPr>
            <p:ph type="sldImg"/>
          </p:nvPr>
        </p:nvSpPr>
        <p:spPr/>
      </p:sp>
      <p:sp>
        <p:nvSpPr>
          <p:cNvPr id="1060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role is a set of one or more privileges. For example, the Virtual Machine Power User sample role consists of several privileges in categories such as Datastore and Global. A role is assigned to a user or group and determines the level of access of that user or group.</a:t>
            </a:r>
          </a:p>
          <a:p>
            <a:pPr marL="0" lvl="0" indent="0">
              <a:spcBef>
                <a:spcPts val="0"/>
              </a:spcBef>
              <a:spcAft>
                <a:spcPts val="0"/>
              </a:spcAft>
              <a:buNone/>
            </a:pPr>
            <a:r>
              <a:rPr lang="en-US" sz="2000" dirty="0">
                <a:solidFill>
                  <a:schemeClr val="tx2"/>
                </a:solidFill>
                <a:cs typeface="Calibri" pitchFamily="34" charset="0"/>
              </a:rPr>
              <a:t>You cannot change the privileges associated with the system roles:</a:t>
            </a:r>
          </a:p>
          <a:p>
            <a:pPr>
              <a:buFont typeface="Arial" pitchFamily="34" charset="0"/>
              <a:buChar char="•"/>
            </a:pPr>
            <a:r>
              <a:t>Administrator role: Users with this role for an object may view and perform all actions on the object.</a:t>
            </a:r>
          </a:p>
          <a:p>
            <a:pPr>
              <a:buFont typeface="Arial" pitchFamily="34" charset="0"/>
              <a:buChar char="•"/>
            </a:pPr>
            <a:r>
              <a:t>Read-only role: Users with this role for an object may view the state of the object and details about the object.</a:t>
            </a:r>
          </a:p>
          <a:p>
            <a:pPr>
              <a:buFont typeface="Arial" pitchFamily="34" charset="0"/>
              <a:buChar char="•"/>
            </a:pPr>
            <a:r>
              <a:t>No access role: Users with this role for an object may not view or change the object in any way.</a:t>
            </a:r>
          </a:p>
          <a:p>
            <a:pPr>
              <a:buFont typeface="Arial" pitchFamily="34" charset="0"/>
              <a:buChar char="•"/>
            </a:pPr>
            <a:r>
              <a:t>No cryptography administrator role: Users with this role for an object have the same privileges as users with the Administrator role, except for privileges in the Cryptographic operations category.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All roles are independent of each other. Hierarchy or inheritance between roles does not apply.</a:t>
            </a:r>
          </a:p>
        </p:txBody>
      </p:sp>
      <p:sp>
        <p:nvSpPr>
          <p:cNvPr id="10608"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0" name="Slide preview"/>
          <p:cNvSpPr>
            <a:spLocks noGrp="1" noRot="1" noChangeAspect="1"/>
          </p:cNvSpPr>
          <p:nvPr>
            <p:ph type="sldImg"/>
          </p:nvPr>
        </p:nvSpPr>
        <p:spPr/>
      </p:sp>
      <p:sp>
        <p:nvSpPr>
          <p:cNvPr id="10611" name="Notes"/>
          <p:cNvSpPr>
            <a:spLocks noGrp="1"/>
          </p:cNvSpPr>
          <p:nvPr>
            <p:ph type="body" idx="1"/>
          </p:nvPr>
        </p:nvSpPr>
        <p:spPr/>
        <p:txBody>
          <a:bodyPr wrap="square" rtlCol="0"/>
          <a:lstStyle/>
          <a:p>
            <a:pPr marL="0" indent="0">
              <a:buNone/>
            </a:pPr>
            <a:endParaRPr/>
          </a:p>
        </p:txBody>
      </p:sp>
      <p:sp>
        <p:nvSpPr>
          <p:cNvPr id="10612"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4" name="Slide preview"/>
          <p:cNvSpPr>
            <a:spLocks noGrp="1" noRot="1" noChangeAspect="1"/>
          </p:cNvSpPr>
          <p:nvPr>
            <p:ph type="sldImg"/>
          </p:nvPr>
        </p:nvSpPr>
        <p:spPr/>
      </p:sp>
      <p:sp>
        <p:nvSpPr>
          <p:cNvPr id="106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assign permissions to objects at different levels of the hierarchy. For example, you can assign permissions to a host object or to a folder object that includes all host objects. You can also assign permissions to a global root object to apply the permissions to all objects in all solutions.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information about hierarchical inheritance of permissions and global permissions, see </a:t>
            </a:r>
            <a:r>
              <a:rPr lang="en-US" sz="2000" i="1" dirty="0">
                <a:solidFill>
                  <a:srgbClr val="000000"/>
                </a:solidFill>
                <a:latin typeface="Times New Roman" panose="02020603050405020304" pitchFamily="18" charset="0"/>
                <a:cs typeface="Courier New" pitchFamily="49" charset="0"/>
              </a:rPr>
              <a:t>vSphere Security</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https://docs.vmware.com/en/VMware-vSphere/7.0/com.vmware.vsphere.security.doc/GUID-52188148-C579-4F6A-8335-CFBCE0DD2167.html</a:t>
            </a:r>
          </a:p>
        </p:txBody>
      </p:sp>
      <p:sp>
        <p:nvSpPr>
          <p:cNvPr id="10616"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8" name="Slide preview"/>
          <p:cNvSpPr>
            <a:spLocks noGrp="1" noRot="1" noChangeAspect="1"/>
          </p:cNvSpPr>
          <p:nvPr>
            <p:ph type="sldImg"/>
          </p:nvPr>
        </p:nvSpPr>
        <p:spPr/>
      </p:sp>
      <p:sp>
        <p:nvSpPr>
          <p:cNvPr id="10419" name="Notes"/>
          <p:cNvSpPr>
            <a:spLocks noGrp="1"/>
          </p:cNvSpPr>
          <p:nvPr>
            <p:ph type="body" idx="1"/>
          </p:nvPr>
        </p:nvSpPr>
        <p:spPr/>
        <p:txBody>
          <a:bodyPr wrap="square" rtlCol="0"/>
          <a:lstStyle/>
          <a:p>
            <a:pPr marL="0" indent="0">
              <a:buNone/>
            </a:pPr>
            <a:endParaRPr/>
          </a:p>
        </p:txBody>
      </p:sp>
      <p:sp>
        <p:nvSpPr>
          <p:cNvPr id="10420"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 name="Slide preview"/>
          <p:cNvSpPr>
            <a:spLocks noGrp="1" noRot="1" noChangeAspect="1"/>
          </p:cNvSpPr>
          <p:nvPr>
            <p:ph type="sldImg"/>
          </p:nvPr>
        </p:nvSpPr>
        <p:spPr/>
      </p:sp>
      <p:sp>
        <p:nvSpPr>
          <p:cNvPr id="106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view all the objects to which a role is assigned and all the users or groups who are granted the role.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view information about a role, click </a:t>
            </a:r>
            <a:r>
              <a:rPr lang="en-US" sz="2000" b="1" dirty="0">
                <a:solidFill>
                  <a:srgbClr val="000000"/>
                </a:solidFill>
                <a:latin typeface="Times New Roman" panose="02020603050405020304" pitchFamily="18" charset="0"/>
                <a:cs typeface="Courier New" pitchFamily="49" charset="0"/>
              </a:rPr>
              <a:t>Usage</a:t>
            </a:r>
            <a:r>
              <a:rPr lang="en-GB" sz="1200" dirty="0">
                <a:solidFill>
                  <a:srgbClr val="000000"/>
                </a:solidFill>
                <a:latin typeface="Times New Roman" panose="02020603050405020304" pitchFamily="18" charset="0"/>
                <a:cs typeface="Times New Roman" panose="02020603050405020304" pitchFamily="18" charset="0"/>
              </a:rPr>
              <a:t> in the Roles pane and select a role from the Roles list. The information provided to the right shows each object to which the role is assigned and the users and groups who were granted the role.</a:t>
            </a:r>
          </a:p>
        </p:txBody>
      </p:sp>
      <p:sp>
        <p:nvSpPr>
          <p:cNvPr id="10620"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2" name="Slide preview"/>
          <p:cNvSpPr>
            <a:spLocks noGrp="1" noRot="1" noChangeAspect="1"/>
          </p:cNvSpPr>
          <p:nvPr>
            <p:ph type="sldImg"/>
          </p:nvPr>
        </p:nvSpPr>
        <p:spPr/>
      </p:sp>
      <p:sp>
        <p:nvSpPr>
          <p:cNvPr id="1062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addition to specifying whether permissions propagate downward, you can override permissions set at a higher level by explicitly setting different permissions for a lower-level object.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user Greg is given Read-only access in the Training data center. This role is propagated to all child objects except one, the Prod03-2 VM. For this VM, Greg is an administrator.</a:t>
            </a:r>
          </a:p>
        </p:txBody>
      </p:sp>
      <p:sp>
        <p:nvSpPr>
          <p:cNvPr id="10624"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6" name="Slide preview"/>
          <p:cNvSpPr>
            <a:spLocks noGrp="1" noRot="1" noChangeAspect="1"/>
          </p:cNvSpPr>
          <p:nvPr>
            <p:ph type="sldImg"/>
          </p:nvPr>
        </p:nvSpPr>
        <p:spPr/>
      </p:sp>
      <p:sp>
        <p:nvSpPr>
          <p:cNvPr id="1062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Group1 is assigned the VM_Power_On role, a custom role that contains only one privilege: the ability to power on a VM. Group2 is assigned the Take_Snapshots role, another custom role that contains the privileges to create and remove snapshots. Both roles propagate to the child objects.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Greg belongs to both Group1 and Group2, he gets both VM_Power_On and Take_Snapshots privileges for all objects in the Training data center.</a:t>
            </a:r>
          </a:p>
        </p:txBody>
      </p:sp>
      <p:sp>
        <p:nvSpPr>
          <p:cNvPr id="10628"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0" name="Slide preview"/>
          <p:cNvSpPr>
            <a:spLocks noGrp="1" noRot="1" noChangeAspect="1"/>
          </p:cNvSpPr>
          <p:nvPr>
            <p:ph type="sldImg"/>
          </p:nvPr>
        </p:nvSpPr>
        <p:spPr/>
      </p:sp>
      <p:sp>
        <p:nvSpPr>
          <p:cNvPr id="10631" name="Notes"/>
          <p:cNvSpPr>
            <a:spLocks noGrp="1"/>
          </p:cNvSpPr>
          <p:nvPr>
            <p:ph type="body" idx="1"/>
          </p:nvPr>
        </p:nvSpPr>
        <p:spPr/>
        <p:txBody>
          <a:bodyPr wrap="square" rtlCol="0"/>
          <a:lstStyle/>
          <a:p>
            <a:pPr marL="0" indent="0">
              <a:buNone/>
            </a:pPr>
            <a:endParaRPr/>
          </a:p>
        </p:txBody>
      </p:sp>
      <p:sp>
        <p:nvSpPr>
          <p:cNvPr id="10632"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4" name="Slide preview"/>
          <p:cNvSpPr>
            <a:spLocks noGrp="1" noRot="1" noChangeAspect="1"/>
          </p:cNvSpPr>
          <p:nvPr>
            <p:ph type="sldImg"/>
          </p:nvPr>
        </p:nvSpPr>
        <p:spPr/>
      </p:sp>
      <p:sp>
        <p:nvSpPr>
          <p:cNvPr id="10635" name="Notes"/>
          <p:cNvSpPr>
            <a:spLocks noGrp="1"/>
          </p:cNvSpPr>
          <p:nvPr>
            <p:ph type="body" idx="1"/>
          </p:nvPr>
        </p:nvSpPr>
        <p:spPr/>
        <p:txBody>
          <a:bodyPr wrap="square" rtlCol="0"/>
          <a:lstStyle/>
          <a:p>
            <a:pPr marL="0" indent="0">
              <a:buNone/>
            </a:pPr>
            <a:endParaRPr/>
          </a:p>
        </p:txBody>
      </p:sp>
      <p:sp>
        <p:nvSpPr>
          <p:cNvPr id="10636"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8" name="Slide preview"/>
          <p:cNvSpPr>
            <a:spLocks noGrp="1" noRot="1" noChangeAspect="1"/>
          </p:cNvSpPr>
          <p:nvPr>
            <p:ph type="sldImg"/>
          </p:nvPr>
        </p:nvSpPr>
        <p:spPr/>
      </p:sp>
      <p:sp>
        <p:nvSpPr>
          <p:cNvPr id="106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override permissions set for a higher-level object by explicitly setting different permissions for a lower-level object.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Group1 is assigned the Administrator role at the Training data center and Group2 is assigned the Read-only role on the VM object, Prod03-1. The permission granted to Group1 is propagated to child objects.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Greg is a member of both Group1 and Group2, he gets administrator privileges on the entire Training data center (the higher-level object), except for the VM called Prod03-1 (the lower-level object). For this VM, he gets read-only access.</a:t>
            </a:r>
          </a:p>
        </p:txBody>
      </p:sp>
      <p:sp>
        <p:nvSpPr>
          <p:cNvPr id="10640"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2" name="Slide preview"/>
          <p:cNvSpPr>
            <a:spLocks noGrp="1" noRot="1" noChangeAspect="1"/>
          </p:cNvSpPr>
          <p:nvPr>
            <p:ph type="sldImg"/>
          </p:nvPr>
        </p:nvSpPr>
        <p:spPr/>
      </p:sp>
      <p:sp>
        <p:nvSpPr>
          <p:cNvPr id="10643"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On the slide, three permissions are assigned to the Training data center:</a:t>
            </a:r>
          </a:p>
          <a:p>
            <a:pPr>
              <a:buFont typeface="Arial" pitchFamily="34" charset="0"/>
              <a:buChar char="•"/>
            </a:pPr>
            <a:r>
              <a:t>Group1 is assigned the VM_Power_On role.</a:t>
            </a:r>
          </a:p>
          <a:p>
            <a:pPr>
              <a:buFont typeface="Arial" pitchFamily="34" charset="0"/>
              <a:buChar char="•"/>
            </a:pPr>
            <a:r>
              <a:t>Group2 is assigned the Take_Snapshots role.</a:t>
            </a:r>
          </a:p>
          <a:p>
            <a:pPr>
              <a:buFont typeface="Arial" pitchFamily="34" charset="0"/>
              <a:buChar char="•"/>
            </a:pPr>
            <a:r>
              <a:t>Greg is assigned the No Access role.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Greg is a member of both Group1 and Group2. Assume that propagation to child objects is enabled on all roles. Although Greg is a member of both Group1 and Group2, he gets the No Access privilege to the Training data center and all objects under it. Greg gets the No Access privilege because explicit user permissions on an object take precedence over all group permissions on that same object.</a:t>
            </a:r>
          </a:p>
        </p:txBody>
      </p:sp>
      <p:sp>
        <p:nvSpPr>
          <p:cNvPr id="10644"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6" name="Slide preview"/>
          <p:cNvSpPr>
            <a:spLocks noGrp="1" noRot="1" noChangeAspect="1"/>
          </p:cNvSpPr>
          <p:nvPr>
            <p:ph type="sldImg"/>
          </p:nvPr>
        </p:nvSpPr>
        <p:spPr/>
      </p:sp>
      <p:sp>
        <p:nvSpPr>
          <p:cNvPr id="1064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Virtual Beans VM Provisioning role is one of many examples of roles that can be created.</a:t>
            </a:r>
            <a:br/>
            <a:r>
              <a:rPr lang="en-GB" sz="1200" dirty="0">
                <a:solidFill>
                  <a:srgbClr val="000000"/>
                </a:solidFill>
                <a:latin typeface="Times New Roman" panose="02020603050405020304" pitchFamily="18" charset="0"/>
                <a:cs typeface="Times New Roman" panose="02020603050405020304" pitchFamily="18" charset="0"/>
              </a:rPr>
              <a:t>Define a role using the smallest number of privileges possible to maximize security and control over your environment. Give the roles names that explicitly indicate what each role allows, to make its purpose clear.</a:t>
            </a:r>
          </a:p>
        </p:txBody>
      </p:sp>
      <p:sp>
        <p:nvSpPr>
          <p:cNvPr id="10648"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 name="Slide preview"/>
          <p:cNvSpPr>
            <a:spLocks noGrp="1" noRot="1" noChangeAspect="1"/>
          </p:cNvSpPr>
          <p:nvPr>
            <p:ph type="sldImg"/>
          </p:nvPr>
        </p:nvSpPr>
        <p:spPr/>
      </p:sp>
      <p:sp>
        <p:nvSpPr>
          <p:cNvPr id="1065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Often, you apply a permission to a vCenter Server inventory object such as an ESXi host or a VM. When you apply a permission, you specify that a user or group has a set of privileges, called a role, on the object.</a:t>
            </a:r>
            <a:br/>
            <a:r>
              <a:rPr lang="en-GB" sz="1200" dirty="0">
                <a:solidFill>
                  <a:srgbClr val="000000"/>
                </a:solidFill>
                <a:latin typeface="Times New Roman" panose="02020603050405020304" pitchFamily="18" charset="0"/>
                <a:cs typeface="Times New Roman" panose="02020603050405020304" pitchFamily="18" charset="0"/>
              </a:rPr>
              <a:t>Global permissions give a user or group privileges to view or manage all objects in each of the inventory hierarchies in your deployment. The example on the slide shows that the global root object has permissions over all vCenter Server objects, including content libraries, vCenter Server instances, and tags. Global permissions allow access across vCenter Server instances. vCenter Server permissions, however, are effective only on objects in a particular vCenter Server instance.</a:t>
            </a:r>
          </a:p>
        </p:txBody>
      </p:sp>
      <p:sp>
        <p:nvSpPr>
          <p:cNvPr id="10652" name="Slide number"/>
          <p:cNvSpPr>
            <a:spLocks noGrp="1"/>
          </p:cNvSpPr>
          <p:nvPr>
            <p:ph type="sldNum" sz="quarter" idx="10"/>
          </p:nvPr>
        </p:nvSpPr>
        <p:spPr/>
        <p:txBody>
          <a:bodyPr/>
          <a:lstStyle/>
          <a:p>
            <a:fld id="{C18812F0-6685-476B-B832-AFB48F091983}" type="slidenum">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3" name="Slide preview"/>
          <p:cNvSpPr>
            <a:spLocks noGrp="1" noRot="1" noChangeAspect="1"/>
          </p:cNvSpPr>
          <p:nvPr>
            <p:ph type="sldImg"/>
          </p:nvPr>
        </p:nvSpPr>
        <p:spPr/>
      </p:sp>
      <p:sp>
        <p:nvSpPr>
          <p:cNvPr id="10654" name="Notes"/>
          <p:cNvSpPr>
            <a:spLocks noGrp="1"/>
          </p:cNvSpPr>
          <p:nvPr>
            <p:ph type="body" idx="1"/>
          </p:nvPr>
        </p:nvSpPr>
        <p:spPr/>
        <p:txBody>
          <a:bodyPr wrap="square" rtlCol="0"/>
          <a:lstStyle/>
          <a:p>
            <a:pPr marL="0" indent="0">
              <a:buNone/>
            </a:pPr>
            <a:endParaRPr/>
          </a:p>
        </p:txBody>
      </p:sp>
      <p:sp>
        <p:nvSpPr>
          <p:cNvPr id="10655" name="Slide number"/>
          <p:cNvSpPr>
            <a:spLocks noGrp="1"/>
          </p:cNvSpPr>
          <p:nvPr>
            <p:ph type="sldNum" sz="quarter" idx="10"/>
          </p:nvPr>
        </p:nvSpPr>
        <p:spPr/>
        <p:txBody>
          <a:bodyPr/>
          <a:lstStyle/>
          <a:p>
            <a:fld id="{C18812F0-6685-476B-B832-AFB48F091983}" type="slidenum">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2" name="Slide preview"/>
          <p:cNvSpPr>
            <a:spLocks noGrp="1" noRot="1" noChangeAspect="1"/>
          </p:cNvSpPr>
          <p:nvPr>
            <p:ph type="sldImg"/>
          </p:nvPr>
        </p:nvSpPr>
        <p:spPr/>
      </p:sp>
      <p:sp>
        <p:nvSpPr>
          <p:cNvPr id="1042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vCenter Server, you can pool and manage the resources of multiple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deploy vCenter Server Appliance on an ESXi host in your infrastructure. vCenter Server Appliance is a preconfigured Linux-based virtual machine that is optimized for running vCenter Server and the vCenter Server components.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vCenter Server Appliance provides advanced features, such as vSphere DRS, vSphere HA, vSphere Fault Tolerance, vSphere vMotion, and vSphere Storage vMotion.</a:t>
            </a:r>
          </a:p>
        </p:txBody>
      </p:sp>
      <p:sp>
        <p:nvSpPr>
          <p:cNvPr id="10424"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6" name="Slide preview"/>
          <p:cNvSpPr>
            <a:spLocks noGrp="1" noRot="1" noChangeAspect="1"/>
          </p:cNvSpPr>
          <p:nvPr>
            <p:ph type="sldImg"/>
          </p:nvPr>
        </p:nvSpPr>
        <p:spPr/>
      </p:sp>
      <p:sp>
        <p:nvSpPr>
          <p:cNvPr id="10657" name="Notes"/>
          <p:cNvSpPr>
            <a:spLocks noGrp="1"/>
          </p:cNvSpPr>
          <p:nvPr>
            <p:ph type="body" idx="1"/>
          </p:nvPr>
        </p:nvSpPr>
        <p:spPr/>
        <p:txBody>
          <a:bodyPr wrap="square" rtlCol="0"/>
          <a:lstStyle/>
          <a:p>
            <a:pPr marL="0" indent="0">
              <a:buNone/>
            </a:pPr>
            <a:endParaRPr/>
          </a:p>
        </p:txBody>
      </p:sp>
      <p:sp>
        <p:nvSpPr>
          <p:cNvPr id="10658" name="Slide number"/>
          <p:cNvSpPr>
            <a:spLocks noGrp="1"/>
          </p:cNvSpPr>
          <p:nvPr>
            <p:ph type="sldNum" sz="quarter" idx="10"/>
          </p:nvPr>
        </p:nvSpPr>
        <p:spPr/>
        <p:txBody>
          <a:bodyPr/>
          <a:lstStyle/>
          <a:p>
            <a:fld id="{C18812F0-6685-476B-B832-AFB48F091983}" type="slidenum">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 name="Slide preview"/>
          <p:cNvSpPr>
            <a:spLocks noGrp="1" noRot="1" noChangeAspect="1"/>
          </p:cNvSpPr>
          <p:nvPr>
            <p:ph type="sldImg"/>
          </p:nvPr>
        </p:nvSpPr>
        <p:spPr/>
      </p:sp>
      <p:sp>
        <p:nvSpPr>
          <p:cNvPr id="10660" name="Notes"/>
          <p:cNvSpPr>
            <a:spLocks noGrp="1"/>
          </p:cNvSpPr>
          <p:nvPr>
            <p:ph type="body" idx="1"/>
          </p:nvPr>
        </p:nvSpPr>
        <p:spPr/>
        <p:txBody>
          <a:bodyPr wrap="square" rtlCol="0"/>
          <a:lstStyle/>
          <a:p>
            <a:pPr marL="0" indent="0">
              <a:buNone/>
            </a:pPr>
            <a:endParaRPr/>
          </a:p>
        </p:txBody>
      </p:sp>
      <p:sp>
        <p:nvSpPr>
          <p:cNvPr id="10661" name="Slide number"/>
          <p:cNvSpPr>
            <a:spLocks noGrp="1"/>
          </p:cNvSpPr>
          <p:nvPr>
            <p:ph type="sldNum" sz="quarter" idx="10"/>
          </p:nvPr>
        </p:nvSpPr>
        <p:spPr/>
        <p:txBody>
          <a:bodyPr/>
          <a:lstStyle/>
          <a:p>
            <a:fld id="{C18812F0-6685-476B-B832-AFB48F091983}" type="slidenum">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2" name="Slide preview"/>
          <p:cNvSpPr>
            <a:spLocks noGrp="1" noRot="1" noChangeAspect="1"/>
          </p:cNvSpPr>
          <p:nvPr>
            <p:ph type="sldImg"/>
          </p:nvPr>
        </p:nvSpPr>
        <p:spPr/>
      </p:sp>
      <p:sp>
        <p:nvSpPr>
          <p:cNvPr id="10663" name="Notes"/>
          <p:cNvSpPr>
            <a:spLocks noGrp="1"/>
          </p:cNvSpPr>
          <p:nvPr>
            <p:ph type="body" idx="1"/>
          </p:nvPr>
        </p:nvSpPr>
        <p:spPr/>
        <p:txBody>
          <a:bodyPr wrap="square" rtlCol="0"/>
          <a:lstStyle/>
          <a:p>
            <a:pPr marL="0" indent="0">
              <a:buNone/>
            </a:pPr>
            <a:endParaRPr/>
          </a:p>
        </p:txBody>
      </p:sp>
      <p:sp>
        <p:nvSpPr>
          <p:cNvPr id="10664" name="Slide number"/>
          <p:cNvSpPr>
            <a:spLocks noGrp="1"/>
          </p:cNvSpPr>
          <p:nvPr>
            <p:ph type="sldNum" sz="quarter" idx="10"/>
          </p:nvPr>
        </p:nvSpPr>
        <p:spPr/>
        <p:txBody>
          <a:bodyPr/>
          <a:lstStyle/>
          <a:p>
            <a:fld id="{C18812F0-6685-476B-B832-AFB48F091983}" type="slidenum">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6" name="Slide preview"/>
          <p:cNvSpPr>
            <a:spLocks noGrp="1" noRot="1" noChangeAspect="1"/>
          </p:cNvSpPr>
          <p:nvPr>
            <p:ph type="sldImg"/>
          </p:nvPr>
        </p:nvSpPr>
        <p:spPr/>
      </p:sp>
      <p:sp>
        <p:nvSpPr>
          <p:cNvPr id="10667" name="Notes"/>
          <p:cNvSpPr>
            <a:spLocks noGrp="1"/>
          </p:cNvSpPr>
          <p:nvPr>
            <p:ph type="body" idx="1"/>
          </p:nvPr>
        </p:nvSpPr>
        <p:spPr/>
        <p:txBody>
          <a:bodyPr wrap="square" rtlCol="0"/>
          <a:lstStyle/>
          <a:p>
            <a:pPr marL="0" indent="0">
              <a:buNone/>
            </a:pPr>
            <a:endParaRPr/>
          </a:p>
        </p:txBody>
      </p:sp>
      <p:sp>
        <p:nvSpPr>
          <p:cNvPr id="10668" name="Slide number"/>
          <p:cNvSpPr>
            <a:spLocks noGrp="1"/>
          </p:cNvSpPr>
          <p:nvPr>
            <p:ph type="sldNum" sz="quarter" idx="10"/>
          </p:nvPr>
        </p:nvSpPr>
        <p:spPr/>
        <p:txBody>
          <a:bodyPr/>
          <a:lstStyle/>
          <a:p>
            <a:fld id="{C18812F0-6685-476B-B832-AFB48F091983}" type="slidenum">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9" name="Slide preview"/>
          <p:cNvSpPr>
            <a:spLocks noGrp="1" noRot="1" noChangeAspect="1"/>
          </p:cNvSpPr>
          <p:nvPr>
            <p:ph type="sldImg"/>
          </p:nvPr>
        </p:nvSpPr>
        <p:spPr/>
      </p:sp>
      <p:sp>
        <p:nvSpPr>
          <p:cNvPr id="10670" name="Notes"/>
          <p:cNvSpPr>
            <a:spLocks noGrp="1"/>
          </p:cNvSpPr>
          <p:nvPr>
            <p:ph type="body" idx="1"/>
          </p:nvPr>
        </p:nvSpPr>
        <p:spPr/>
        <p:txBody>
          <a:bodyPr wrap="square" rtlCol="0"/>
          <a:lstStyle/>
          <a:p>
            <a:pPr marL="0" indent="0">
              <a:buNone/>
            </a:pPr>
            <a:endParaRPr/>
          </a:p>
        </p:txBody>
      </p:sp>
      <p:sp>
        <p:nvSpPr>
          <p:cNvPr id="10671" name="Slide number"/>
          <p:cNvSpPr>
            <a:spLocks noGrp="1"/>
          </p:cNvSpPr>
          <p:nvPr>
            <p:ph type="sldNum" sz="quarter" idx="10"/>
          </p:nvPr>
        </p:nvSpPr>
        <p:spPr/>
        <p:txBody>
          <a:bodyPr/>
          <a:lstStyle/>
          <a:p>
            <a:fld id="{C18812F0-6685-476B-B832-AFB48F091983}" type="slidenum">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2" name="Slide preview"/>
          <p:cNvSpPr>
            <a:spLocks noGrp="1" noRot="1" noChangeAspect="1"/>
          </p:cNvSpPr>
          <p:nvPr>
            <p:ph type="sldImg"/>
          </p:nvPr>
        </p:nvSpPr>
        <p:spPr/>
      </p:sp>
      <p:sp>
        <p:nvSpPr>
          <p:cNvPr id="10673" name="Notes"/>
          <p:cNvSpPr>
            <a:spLocks noGrp="1"/>
          </p:cNvSpPr>
          <p:nvPr>
            <p:ph type="body" idx="1"/>
          </p:nvPr>
        </p:nvSpPr>
        <p:spPr/>
        <p:txBody>
          <a:bodyPr wrap="square" rtlCol="0"/>
          <a:lstStyle/>
          <a:p>
            <a:pPr marL="0" indent="0">
              <a:buNone/>
            </a:pPr>
            <a:endParaRPr/>
          </a:p>
        </p:txBody>
      </p:sp>
      <p:sp>
        <p:nvSpPr>
          <p:cNvPr id="10674" name="Slide number"/>
          <p:cNvSpPr>
            <a:spLocks noGrp="1"/>
          </p:cNvSpPr>
          <p:nvPr>
            <p:ph type="sldNum" sz="quarter" idx="10"/>
          </p:nvPr>
        </p:nvSpPr>
        <p:spPr/>
        <p:txBody>
          <a:bodyPr/>
          <a:lstStyle/>
          <a:p>
            <a:fld id="{C18812F0-6685-476B-B832-AFB48F091983}" type="slidenum">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6" name="Slide preview"/>
          <p:cNvSpPr>
            <a:spLocks noGrp="1" noRot="1" noChangeAspect="1"/>
          </p:cNvSpPr>
          <p:nvPr>
            <p:ph type="sldImg"/>
          </p:nvPr>
        </p:nvSpPr>
        <p:spPr/>
      </p:sp>
      <p:sp>
        <p:nvSpPr>
          <p:cNvPr id="1067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vCenter Server Appliance Management Interface supports backing up key parts of the appliance. You can protect vCenter Server data and minimize the time required to restore data center operations.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backup process collects key files into a tar bundle and compresses the bundle to reduce the network load. To minimize the storage impact, the transmission is streamed without caching in the appliance. To reduce the total time required to complete the backup operation, the backup process handles the different components in parallel.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encrypt the compressed file before transmission to the backup storage location. When you choose encryption, you must supply a password that can be used to decrypt the file during restoration.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backup operation always includes the vCenter Server database and system configuration files, so that a restore operation has all the data to recreate an operational appliance. Optionally, you can specify that a backup operation should include Statistics, Events, and Tasks from the current state of the data center. Current alarms are always included in a backup.</a:t>
            </a:r>
          </a:p>
        </p:txBody>
      </p:sp>
      <p:sp>
        <p:nvSpPr>
          <p:cNvPr id="10678" name="Slide number"/>
          <p:cNvSpPr>
            <a:spLocks noGrp="1"/>
          </p:cNvSpPr>
          <p:nvPr>
            <p:ph type="sldNum" sz="quarter" idx="10"/>
          </p:nvPr>
        </p:nvSpPr>
        <p:spPr/>
        <p:txBody>
          <a:bodyPr/>
          <a:lstStyle/>
          <a:p>
            <a:fld id="{C18812F0-6685-476B-B832-AFB48F091983}" type="slidenum">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9" name="Slide preview"/>
          <p:cNvSpPr>
            <a:spLocks noGrp="1" noRot="1" noChangeAspect="1"/>
          </p:cNvSpPr>
          <p:nvPr>
            <p:ph type="sldImg"/>
          </p:nvPr>
        </p:nvSpPr>
        <p:spPr/>
      </p:sp>
      <p:sp>
        <p:nvSpPr>
          <p:cNvPr id="10680" name="Notes"/>
          <p:cNvSpPr>
            <a:spLocks noGrp="1"/>
          </p:cNvSpPr>
          <p:nvPr>
            <p:ph type="body" idx="1"/>
          </p:nvPr>
        </p:nvSpPr>
        <p:spPr/>
        <p:txBody>
          <a:bodyPr wrap="square" rtlCol="0"/>
          <a:lstStyle/>
          <a:p>
            <a:pPr marL="0" indent="0">
              <a:buNone/>
            </a:pPr>
            <a:endParaRPr/>
          </a:p>
        </p:txBody>
      </p:sp>
      <p:sp>
        <p:nvSpPr>
          <p:cNvPr id="10681" name="Slide number"/>
          <p:cNvSpPr>
            <a:spLocks noGrp="1"/>
          </p:cNvSpPr>
          <p:nvPr>
            <p:ph type="sldNum" sz="quarter" idx="10"/>
          </p:nvPr>
        </p:nvSpPr>
        <p:spPr/>
        <p:txBody>
          <a:bodyPr/>
          <a:lstStyle/>
          <a:p>
            <a:fld id="{C18812F0-6685-476B-B832-AFB48F091983}" type="slidenum">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3" name="Slide preview"/>
          <p:cNvSpPr>
            <a:spLocks noGrp="1" noRot="1" noChangeAspect="1"/>
          </p:cNvSpPr>
          <p:nvPr>
            <p:ph type="sldImg"/>
          </p:nvPr>
        </p:nvSpPr>
        <p:spPr/>
      </p:sp>
      <p:sp>
        <p:nvSpPr>
          <p:cNvPr id="106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use the vCenter Server Appliance Management Interface to perform a file-based backup of the vCenter Server core configuration, inventory, and historical data of your choice. The backed-up data is streamed over the selected protocol to a remote system. The backup is not stored on vCenter Server Appliance.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specifying the backup location, use the following syntax: </a:t>
            </a:r>
            <a:r>
              <a:rPr lang="en-US" sz="2000" dirty="0">
                <a:solidFill>
                  <a:srgbClr val="000000"/>
                </a:solidFill>
                <a:latin typeface="Courier New" panose="02070309020205020404" pitchFamily="49" charset="0"/>
                <a:cs typeface="Courier New" pitchFamily="49" charset="0"/>
              </a:rPr>
              <a:t>protocol:&lt;server-address&lt;:port-number&gt;/folder/subfolder</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685" name="Slide number"/>
          <p:cNvSpPr>
            <a:spLocks noGrp="1"/>
          </p:cNvSpPr>
          <p:nvPr>
            <p:ph type="sldNum" sz="quarter" idx="10"/>
          </p:nvPr>
        </p:nvSpPr>
        <p:spPr/>
        <p:txBody>
          <a:bodyPr/>
          <a:lstStyle/>
          <a:p>
            <a:fld id="{C18812F0-6685-476B-B832-AFB48F091983}" type="slidenum">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7" name="Slide preview"/>
          <p:cNvSpPr>
            <a:spLocks noGrp="1" noRot="1" noChangeAspect="1"/>
          </p:cNvSpPr>
          <p:nvPr>
            <p:ph type="sldImg"/>
          </p:nvPr>
        </p:nvSpPr>
        <p:spPr/>
      </p:sp>
      <p:sp>
        <p:nvSpPr>
          <p:cNvPr id="1068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perform a file-based restore only for a vCenter Server Appliance instance that you previously backed up by using the vCenter Server Appliance Management Interface. You can perform the restore operation by using the GUI installer of vCenter Server Appliance. The process consists of deploying a new vCenter Server Appliance instance and copying the data from the file-based backup to the new appliance.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also perform a restore operation by deploying a new vCenter Server Appliance instance and using the vCenter Server Appliance Management Interface to copy the data from the file-based backup to the new appliance.</a:t>
            </a:r>
          </a:p>
        </p:txBody>
      </p:sp>
      <p:sp>
        <p:nvSpPr>
          <p:cNvPr id="10689" name="Slide number"/>
          <p:cNvSpPr>
            <a:spLocks noGrp="1"/>
          </p:cNvSpPr>
          <p:nvPr>
            <p:ph type="sldNum" sz="quarter" idx="10"/>
          </p:nvPr>
        </p:nvSpPr>
        <p:spPr/>
        <p:txBody>
          <a:bodyPr/>
          <a:lstStyle/>
          <a:p>
            <a:fld id="{C18812F0-6685-476B-B832-AFB48F091983}" type="slidenum">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5" name="Slide preview"/>
          <p:cNvSpPr>
            <a:spLocks noGrp="1" noRot="1" noChangeAspect="1"/>
          </p:cNvSpPr>
          <p:nvPr>
            <p:ph type="sldImg"/>
          </p:nvPr>
        </p:nvSpPr>
        <p:spPr/>
      </p:sp>
      <p:sp>
        <p:nvSpPr>
          <p:cNvPr id="1042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vCenter Server is a service that runs in vCenter Server Appliance. vCenter Server acts as a central administrator for ESXi hosts that are connected in a network.</a:t>
            </a:r>
          </a:p>
        </p:txBody>
      </p:sp>
      <p:sp>
        <p:nvSpPr>
          <p:cNvPr id="10427"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1" name="Slide preview"/>
          <p:cNvSpPr>
            <a:spLocks noGrp="1" noRot="1" noChangeAspect="1"/>
          </p:cNvSpPr>
          <p:nvPr>
            <p:ph type="sldImg"/>
          </p:nvPr>
        </p:nvSpPr>
        <p:spPr/>
      </p:sp>
      <p:sp>
        <p:nvSpPr>
          <p:cNvPr id="1069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You can set up a file-based backup schedule to perform periodic backups:</a:t>
            </a:r>
          </a:p>
          <a:p>
            <a:pPr>
              <a:buFont typeface="Arial" pitchFamily="34" charset="0"/>
              <a:buChar char="•"/>
            </a:pPr>
            <a:r>
              <a:t>The schedule can be set up with information about the backup location, recurrence, and retention for the backups.</a:t>
            </a:r>
          </a:p>
          <a:p>
            <a:pPr>
              <a:buFont typeface="Arial" pitchFamily="34" charset="0"/>
              <a:buChar char="•"/>
            </a:pPr>
            <a:r>
              <a:t>You can set up only one schedule at a time.</a:t>
            </a:r>
          </a:p>
        </p:txBody>
      </p:sp>
      <p:sp>
        <p:nvSpPr>
          <p:cNvPr id="10693" name="Slide number"/>
          <p:cNvSpPr>
            <a:spLocks noGrp="1"/>
          </p:cNvSpPr>
          <p:nvPr>
            <p:ph type="sldNum" sz="quarter" idx="10"/>
          </p:nvPr>
        </p:nvSpPr>
        <p:spPr/>
        <p:txBody>
          <a:bodyPr/>
          <a:lstStyle/>
          <a:p>
            <a:fld id="{C18812F0-6685-476B-B832-AFB48F091983}" type="slidenum">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5" name="Slide preview"/>
          <p:cNvSpPr>
            <a:spLocks noGrp="1" noRot="1" noChangeAspect="1"/>
          </p:cNvSpPr>
          <p:nvPr>
            <p:ph type="sldImg"/>
          </p:nvPr>
        </p:nvSpPr>
        <p:spPr/>
      </p:sp>
      <p:sp>
        <p:nvSpPr>
          <p:cNvPr id="10696" name="Notes"/>
          <p:cNvSpPr>
            <a:spLocks noGrp="1"/>
          </p:cNvSpPr>
          <p:nvPr>
            <p:ph type="body" idx="1"/>
          </p:nvPr>
        </p:nvSpPr>
        <p:spPr/>
        <p:txBody>
          <a:bodyPr wrap="square" rtlCol="0"/>
          <a:lstStyle/>
          <a:p>
            <a:pPr marL="0" indent="0">
              <a:buNone/>
            </a:pPr>
            <a:endParaRPr/>
          </a:p>
        </p:txBody>
      </p:sp>
      <p:sp>
        <p:nvSpPr>
          <p:cNvPr id="10697" name="Slide number"/>
          <p:cNvSpPr>
            <a:spLocks noGrp="1"/>
          </p:cNvSpPr>
          <p:nvPr>
            <p:ph type="sldNum" sz="quarter" idx="10"/>
          </p:nvPr>
        </p:nvSpPr>
        <p:spPr/>
        <p:txBody>
          <a:bodyPr/>
          <a:lstStyle/>
          <a:p>
            <a:fld id="{C18812F0-6685-476B-B832-AFB48F091983}" type="slidenum">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8" name="Slide preview"/>
          <p:cNvSpPr>
            <a:spLocks noGrp="1" noRot="1" noChangeAspect="1"/>
          </p:cNvSpPr>
          <p:nvPr>
            <p:ph type="sldImg"/>
          </p:nvPr>
        </p:nvSpPr>
        <p:spPr/>
      </p:sp>
      <p:sp>
        <p:nvSpPr>
          <p:cNvPr id="10699" name="Notes"/>
          <p:cNvSpPr>
            <a:spLocks noGrp="1"/>
          </p:cNvSpPr>
          <p:nvPr>
            <p:ph type="body" idx="1"/>
          </p:nvPr>
        </p:nvSpPr>
        <p:spPr/>
        <p:txBody>
          <a:bodyPr wrap="square" rtlCol="0"/>
          <a:lstStyle/>
          <a:p>
            <a:pPr marL="0" indent="0">
              <a:buNone/>
            </a:pPr>
            <a:endParaRPr/>
          </a:p>
        </p:txBody>
      </p:sp>
      <p:sp>
        <p:nvSpPr>
          <p:cNvPr id="10700" name="Slide number"/>
          <p:cNvSpPr>
            <a:spLocks noGrp="1"/>
          </p:cNvSpPr>
          <p:nvPr>
            <p:ph type="sldNum" sz="quarter" idx="10"/>
          </p:nvPr>
        </p:nvSpPr>
        <p:spPr/>
        <p:txBody>
          <a:bodyPr/>
          <a:lstStyle/>
          <a:p>
            <a:fld id="{C18812F0-6685-476B-B832-AFB48F091983}" type="slidenum">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1" name="Slide preview"/>
          <p:cNvSpPr>
            <a:spLocks noGrp="1" noRot="1" noChangeAspect="1"/>
          </p:cNvSpPr>
          <p:nvPr>
            <p:ph type="sldImg"/>
          </p:nvPr>
        </p:nvSpPr>
        <p:spPr/>
      </p:sp>
      <p:sp>
        <p:nvSpPr>
          <p:cNvPr id="10702" name="Notes"/>
          <p:cNvSpPr>
            <a:spLocks noGrp="1"/>
          </p:cNvSpPr>
          <p:nvPr>
            <p:ph type="body" idx="1"/>
          </p:nvPr>
        </p:nvSpPr>
        <p:spPr/>
        <p:txBody>
          <a:bodyPr wrap="square" rtlCol="0"/>
          <a:lstStyle/>
          <a:p>
            <a:pPr marL="0" indent="0">
              <a:buNone/>
            </a:pPr>
            <a:endParaRPr/>
          </a:p>
        </p:txBody>
      </p:sp>
      <p:sp>
        <p:nvSpPr>
          <p:cNvPr id="10703" name="Slide number"/>
          <p:cNvSpPr>
            <a:spLocks noGrp="1"/>
          </p:cNvSpPr>
          <p:nvPr>
            <p:ph type="sldNum" sz="quarter" idx="10"/>
          </p:nvPr>
        </p:nvSpPr>
        <p:spPr/>
        <p:txBody>
          <a:bodyPr/>
          <a:lstStyle/>
          <a:p>
            <a:fld id="{C18812F0-6685-476B-B832-AFB48F091983}" type="slidenum">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5" name="Slide preview"/>
          <p:cNvSpPr>
            <a:spLocks noGrp="1" noRot="1" noChangeAspect="1"/>
          </p:cNvSpPr>
          <p:nvPr>
            <p:ph type="sldImg"/>
          </p:nvPr>
        </p:nvSpPr>
        <p:spPr/>
      </p:sp>
      <p:sp>
        <p:nvSpPr>
          <p:cNvPr id="10706" name="Notes"/>
          <p:cNvSpPr>
            <a:spLocks noGrp="1"/>
          </p:cNvSpPr>
          <p:nvPr>
            <p:ph type="body" idx="1"/>
          </p:nvPr>
        </p:nvSpPr>
        <p:spPr/>
        <p:txBody>
          <a:bodyPr wrap="square" rtlCol="0"/>
          <a:lstStyle/>
          <a:p>
            <a:pPr marL="0" indent="0">
              <a:buNone/>
            </a:pPr>
            <a:endParaRPr/>
          </a:p>
        </p:txBody>
      </p:sp>
      <p:sp>
        <p:nvSpPr>
          <p:cNvPr id="10707" name="Slide number"/>
          <p:cNvSpPr>
            <a:spLocks noGrp="1"/>
          </p:cNvSpPr>
          <p:nvPr>
            <p:ph type="sldNum" sz="quarter" idx="10"/>
          </p:nvPr>
        </p:nvSpPr>
        <p:spPr/>
        <p:txBody>
          <a:bodyPr/>
          <a:lstStyle/>
          <a:p>
            <a:fld id="{C18812F0-6685-476B-B832-AFB48F091983}" type="slidenum">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8" name="Slide preview"/>
          <p:cNvSpPr>
            <a:spLocks noGrp="1" noRot="1" noChangeAspect="1"/>
          </p:cNvSpPr>
          <p:nvPr>
            <p:ph type="sldImg"/>
          </p:nvPr>
        </p:nvSpPr>
        <p:spPr/>
      </p:sp>
      <p:sp>
        <p:nvSpPr>
          <p:cNvPr id="10709" name="Notes"/>
          <p:cNvSpPr>
            <a:spLocks noGrp="1"/>
          </p:cNvSpPr>
          <p:nvPr>
            <p:ph type="body" idx="1"/>
          </p:nvPr>
        </p:nvSpPr>
        <p:spPr/>
        <p:txBody>
          <a:bodyPr wrap="square" rtlCol="0"/>
          <a:lstStyle/>
          <a:p>
            <a:pPr marL="0" indent="0">
              <a:buNone/>
            </a:pPr>
            <a:endParaRPr/>
          </a:p>
        </p:txBody>
      </p:sp>
      <p:sp>
        <p:nvSpPr>
          <p:cNvPr id="10710" name="Slide number"/>
          <p:cNvSpPr>
            <a:spLocks noGrp="1"/>
          </p:cNvSpPr>
          <p:nvPr>
            <p:ph type="sldNum" sz="quarter" idx="10"/>
          </p:nvPr>
        </p:nvSpPr>
        <p:spPr/>
        <p:txBody>
          <a:bodyPr/>
          <a:lstStyle/>
          <a:p>
            <a:fld id="{C18812F0-6685-476B-B832-AFB48F091983}" type="slidenum">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2" name="Slide preview"/>
          <p:cNvSpPr>
            <a:spLocks noGrp="1" noRot="1" noChangeAspect="1"/>
          </p:cNvSpPr>
          <p:nvPr>
            <p:ph type="sldImg"/>
          </p:nvPr>
        </p:nvSpPr>
        <p:spPr/>
      </p:sp>
      <p:sp>
        <p:nvSpPr>
          <p:cNvPr id="10713" name="Notes"/>
          <p:cNvSpPr>
            <a:spLocks noGrp="1"/>
          </p:cNvSpPr>
          <p:nvPr>
            <p:ph type="body" idx="1"/>
          </p:nvPr>
        </p:nvSpPr>
        <p:spPr/>
        <p:txBody>
          <a:bodyPr wrap="square" rtlCol="0"/>
          <a:lstStyle/>
          <a:p>
            <a:pPr marL="0" indent="0">
              <a:buNone/>
            </a:pPr>
            <a:endParaRPr/>
          </a:p>
        </p:txBody>
      </p:sp>
      <p:sp>
        <p:nvSpPr>
          <p:cNvPr id="10714" name="Slide number"/>
          <p:cNvSpPr>
            <a:spLocks noGrp="1"/>
          </p:cNvSpPr>
          <p:nvPr>
            <p:ph type="sldNum" sz="quarter" idx="10"/>
          </p:nvPr>
        </p:nvSpPr>
        <p:spPr/>
        <p:txBody>
          <a:bodyPr/>
          <a:lstStyle/>
          <a:p>
            <a:fld id="{C18812F0-6685-476B-B832-AFB48F091983}" type="slidenum">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6" name="Slide preview"/>
          <p:cNvSpPr>
            <a:spLocks noGrp="1" noRot="1" noChangeAspect="1"/>
          </p:cNvSpPr>
          <p:nvPr>
            <p:ph type="sldImg"/>
          </p:nvPr>
        </p:nvSpPr>
        <p:spPr/>
      </p:sp>
      <p:sp>
        <p:nvSpPr>
          <p:cNvPr id="1071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Changes to the logging settings take effect immediately. You do not have to restart the vCenter Server system.</a:t>
            </a:r>
          </a:p>
        </p:txBody>
      </p:sp>
      <p:sp>
        <p:nvSpPr>
          <p:cNvPr id="10718" name="Slide number"/>
          <p:cNvSpPr>
            <a:spLocks noGrp="1"/>
          </p:cNvSpPr>
          <p:nvPr>
            <p:ph type="sldNum" sz="quarter" idx="10"/>
          </p:nvPr>
        </p:nvSpPr>
        <p:spPr/>
        <p:txBody>
          <a:bodyPr/>
          <a:lstStyle/>
          <a:p>
            <a:fld id="{C18812F0-6685-476B-B832-AFB48F091983}" type="slidenum">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0" name="Slide preview"/>
          <p:cNvSpPr>
            <a:spLocks noGrp="1" noRot="1" noChangeAspect="1"/>
          </p:cNvSpPr>
          <p:nvPr>
            <p:ph type="sldImg"/>
          </p:nvPr>
        </p:nvSpPr>
        <p:spPr/>
      </p:sp>
      <p:sp>
        <p:nvSpPr>
          <p:cNvPr id="10721"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To configure logging levels, follow these steps:</a:t>
            </a:r>
          </a:p>
          <a:p>
            <a:pPr>
              <a:buFont typeface="+mj-lt"/>
              <a:buAutoNum type="arabicPeriod"/>
            </a:pPr>
            <a:r>
              <a:t>In the vSphere Client, select the vCenter Server instance in the navigation pane.</a:t>
            </a:r>
          </a:p>
          <a:p>
            <a:pPr>
              <a:buFont typeface="+mj-lt"/>
              <a:buAutoNum type="arabicPeriod" startAt="2"/>
            </a:pPr>
            <a:r>
              <a:t>Click the </a:t>
            </a:r>
            <a:r>
              <a:rPr b="1"/>
              <a:t>Configure</a:t>
            </a:r>
            <a:r>
              <a:t> tab.</a:t>
            </a:r>
          </a:p>
          <a:p>
            <a:pPr>
              <a:buFont typeface="+mj-lt"/>
              <a:buAutoNum type="arabicPeriod" startAt="3"/>
            </a:pPr>
            <a:r>
              <a:t>Under </a:t>
            </a:r>
            <a:r>
              <a:rPr lang="en-US" sz="2000" b="1" dirty="0">
                <a:solidFill>
                  <a:srgbClr val="000000"/>
                </a:solidFill>
                <a:cs typeface="Courier New" pitchFamily="49" charset="0"/>
              </a:rPr>
              <a:t>Settings</a:t>
            </a:r>
            <a:r>
              <a:t>, select </a:t>
            </a:r>
            <a:r>
              <a:rPr b="1"/>
              <a:t>General</a:t>
            </a:r>
            <a:r>
              <a:t>.</a:t>
            </a:r>
          </a:p>
          <a:p>
            <a:pPr>
              <a:buFont typeface="+mj-lt"/>
              <a:buAutoNum type="arabicPeriod" startAt="4"/>
            </a:pPr>
            <a:r>
              <a:t>Click </a:t>
            </a:r>
            <a:r>
              <a:rPr b="1"/>
              <a:t>EDIT</a:t>
            </a:r>
            <a:r>
              <a:t>.</a:t>
            </a:r>
          </a:p>
          <a:p>
            <a:pPr>
              <a:buFont typeface="+mj-lt"/>
              <a:buAutoNum type="arabicPeriod" startAt="5"/>
            </a:pPr>
            <a:r>
              <a:t>Under Edit vCenter general settings, select </a:t>
            </a:r>
            <a:r>
              <a:rPr b="1"/>
              <a:t>Logging settings </a:t>
            </a:r>
            <a:r>
              <a:t>in the left pane.</a:t>
            </a:r>
          </a:p>
          <a:p>
            <a:pPr>
              <a:buFont typeface="+mj-lt"/>
              <a:buAutoNum type="arabicPeriod" startAt="6"/>
            </a:pPr>
            <a:r>
              <a:t>Select an option from the </a:t>
            </a:r>
            <a:r>
              <a:rPr lang="en-US" sz="2000" b="1" dirty="0">
                <a:solidFill>
                  <a:srgbClr val="000000"/>
                </a:solidFill>
                <a:cs typeface="Courier New" pitchFamily="49" charset="0"/>
              </a:rPr>
              <a:t>Log level</a:t>
            </a:r>
            <a:r>
              <a:t> drop-down menu.</a:t>
            </a:r>
          </a:p>
        </p:txBody>
      </p:sp>
      <p:sp>
        <p:nvSpPr>
          <p:cNvPr id="10722" name="Slide number"/>
          <p:cNvSpPr>
            <a:spLocks noGrp="1"/>
          </p:cNvSpPr>
          <p:nvPr>
            <p:ph type="sldNum" sz="quarter" idx="10"/>
          </p:nvPr>
        </p:nvSpPr>
        <p:spPr/>
        <p:txBody>
          <a:bodyPr/>
          <a:lstStyle/>
          <a:p>
            <a:fld id="{C18812F0-6685-476B-B832-AFB48F091983}" type="slidenum">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4" name="Slide preview"/>
          <p:cNvSpPr>
            <a:spLocks noGrp="1" noRot="1" noChangeAspect="1"/>
          </p:cNvSpPr>
          <p:nvPr>
            <p:ph type="sldImg"/>
          </p:nvPr>
        </p:nvSpPr>
        <p:spPr/>
      </p:sp>
      <p:sp>
        <p:nvSpPr>
          <p:cNvPr id="10725" name="Notes"/>
          <p:cNvSpPr>
            <a:spLocks noGrp="1"/>
          </p:cNvSpPr>
          <p:nvPr>
            <p:ph type="body" idx="1"/>
          </p:nvPr>
        </p:nvSpPr>
        <p:spPr/>
        <p:txBody>
          <a:bodyPr wrap="square" rtlCol="0"/>
          <a:lstStyle/>
          <a:p>
            <a:pPr marL="0" indent="0">
              <a:buNone/>
            </a:pPr>
            <a:endParaRPr/>
          </a:p>
        </p:txBody>
      </p:sp>
      <p:sp>
        <p:nvSpPr>
          <p:cNvPr id="10726" name="Slide number"/>
          <p:cNvSpPr>
            <a:spLocks noGrp="1"/>
          </p:cNvSpPr>
          <p:nvPr>
            <p:ph type="sldNum" sz="quarter" idx="10"/>
          </p:nvPr>
        </p:nvSpPr>
        <p:spPr/>
        <p:txBody>
          <a:bodyPr/>
          <a:lstStyle/>
          <a:p>
            <a:fld id="{C18812F0-6685-476B-B832-AFB48F091983}" type="slidenum">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9" name="Slide preview"/>
          <p:cNvSpPr>
            <a:spLocks noGrp="1" noRot="1" noChangeAspect="1"/>
          </p:cNvSpPr>
          <p:nvPr>
            <p:ph type="sldImg"/>
          </p:nvPr>
        </p:nvSpPr>
        <p:spPr/>
      </p:sp>
      <p:sp>
        <p:nvSpPr>
          <p:cNvPr id="1043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Although installation of vCenter Server services is not optional, administrators can choose whether to use their functionalities.</a:t>
            </a:r>
          </a:p>
        </p:txBody>
      </p:sp>
      <p:sp>
        <p:nvSpPr>
          <p:cNvPr id="10431"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8" name="Slide preview"/>
          <p:cNvSpPr>
            <a:spLocks noGrp="1" noRot="1" noChangeAspect="1"/>
          </p:cNvSpPr>
          <p:nvPr>
            <p:ph type="sldImg"/>
          </p:nvPr>
        </p:nvSpPr>
        <p:spPr/>
      </p:sp>
      <p:sp>
        <p:nvSpPr>
          <p:cNvPr id="10729" name="Notes"/>
          <p:cNvSpPr>
            <a:spLocks noGrp="1"/>
          </p:cNvSpPr>
          <p:nvPr>
            <p:ph type="body" idx="1"/>
          </p:nvPr>
        </p:nvSpPr>
        <p:spPr/>
        <p:txBody>
          <a:bodyPr wrap="square" rtlCol="0"/>
          <a:lstStyle/>
          <a:p>
            <a:pPr marL="0" indent="0">
              <a:buNone/>
            </a:pPr>
            <a:endParaRPr/>
          </a:p>
        </p:txBody>
      </p:sp>
      <p:sp>
        <p:nvSpPr>
          <p:cNvPr id="10730" name="Slide number"/>
          <p:cNvSpPr>
            <a:spLocks noGrp="1"/>
          </p:cNvSpPr>
          <p:nvPr>
            <p:ph type="sldNum" sz="quarter" idx="10"/>
          </p:nvPr>
        </p:nvSpPr>
        <p:spPr/>
        <p:txBody>
          <a:bodyPr/>
          <a:lstStyle/>
          <a:p>
            <a:fld id="{C18812F0-6685-476B-B832-AFB48F091983}" type="slidenum">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2" name="Slide preview"/>
          <p:cNvSpPr>
            <a:spLocks noGrp="1" noRot="1" noChangeAspect="1"/>
          </p:cNvSpPr>
          <p:nvPr>
            <p:ph type="sldImg"/>
          </p:nvPr>
        </p:nvSpPr>
        <p:spPr/>
      </p:sp>
      <p:sp>
        <p:nvSpPr>
          <p:cNvPr id="1073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CPU and Memory views provide a historical view of CPU and memory use.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the Disks view, you can monitor the available disk space.</a:t>
            </a:r>
          </a:p>
        </p:txBody>
      </p:sp>
      <p:sp>
        <p:nvSpPr>
          <p:cNvPr id="10734" name="Slide number"/>
          <p:cNvSpPr>
            <a:spLocks noGrp="1"/>
          </p:cNvSpPr>
          <p:nvPr>
            <p:ph type="sldNum" sz="quarter" idx="10"/>
          </p:nvPr>
        </p:nvSpPr>
        <p:spPr/>
        <p:txBody>
          <a:bodyPr/>
          <a:lstStyle/>
          <a:p>
            <a:fld id="{C18812F0-6685-476B-B832-AFB48F091983}" type="slidenum">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6" name="Slide preview"/>
          <p:cNvSpPr>
            <a:spLocks noGrp="1" noRot="1" noChangeAspect="1"/>
          </p:cNvSpPr>
          <p:nvPr>
            <p:ph type="sldImg"/>
          </p:nvPr>
        </p:nvSpPr>
        <p:spPr/>
      </p:sp>
      <p:sp>
        <p:nvSpPr>
          <p:cNvPr id="10737" name="Notes"/>
          <p:cNvSpPr>
            <a:spLocks noGrp="1"/>
          </p:cNvSpPr>
          <p:nvPr>
            <p:ph type="body" idx="1"/>
          </p:nvPr>
        </p:nvSpPr>
        <p:spPr/>
        <p:txBody>
          <a:bodyPr wrap="square" rtlCol="0"/>
          <a:lstStyle/>
          <a:p>
            <a:pPr marL="0" indent="0">
              <a:buNone/>
            </a:pPr>
            <a:endParaRPr/>
          </a:p>
        </p:txBody>
      </p:sp>
      <p:sp>
        <p:nvSpPr>
          <p:cNvPr id="10738" name="Slide number"/>
          <p:cNvSpPr>
            <a:spLocks noGrp="1"/>
          </p:cNvSpPr>
          <p:nvPr>
            <p:ph type="sldNum" sz="quarter" idx="10"/>
          </p:nvPr>
        </p:nvSpPr>
        <p:spPr/>
        <p:txBody>
          <a:bodyPr/>
          <a:lstStyle/>
          <a:p>
            <a:fld id="{C18812F0-6685-476B-B832-AFB48F091983}" type="slidenum">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0" name="Slide preview"/>
          <p:cNvSpPr>
            <a:spLocks noGrp="1" noRot="1" noChangeAspect="1"/>
          </p:cNvSpPr>
          <p:nvPr>
            <p:ph type="sldImg"/>
          </p:nvPr>
        </p:nvSpPr>
        <p:spPr/>
      </p:sp>
      <p:sp>
        <p:nvSpPr>
          <p:cNvPr id="1074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a vCenter Server patch or update occurs in the same time period as the monthly security patch, the monthly security patch is rolled into the vCenter Server patch or update.</a:t>
            </a:r>
          </a:p>
        </p:txBody>
      </p:sp>
      <p:sp>
        <p:nvSpPr>
          <p:cNvPr id="10742" name="Slide number"/>
          <p:cNvSpPr>
            <a:spLocks noGrp="1"/>
          </p:cNvSpPr>
          <p:nvPr>
            <p:ph type="sldNum" sz="quarter" idx="10"/>
          </p:nvPr>
        </p:nvSpPr>
        <p:spPr/>
        <p:txBody>
          <a:bodyPr/>
          <a:lstStyle/>
          <a:p>
            <a:fld id="{C18812F0-6685-476B-B832-AFB48F091983}" type="slidenum">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3" name="Slide preview"/>
          <p:cNvSpPr>
            <a:spLocks noGrp="1" noRot="1" noChangeAspect="1"/>
          </p:cNvSpPr>
          <p:nvPr>
            <p:ph type="sldImg"/>
          </p:nvPr>
        </p:nvSpPr>
        <p:spPr/>
      </p:sp>
      <p:sp>
        <p:nvSpPr>
          <p:cNvPr id="10744" name="Notes"/>
          <p:cNvSpPr>
            <a:spLocks noGrp="1"/>
          </p:cNvSpPr>
          <p:nvPr>
            <p:ph type="body" idx="1"/>
          </p:nvPr>
        </p:nvSpPr>
        <p:spPr/>
        <p:txBody>
          <a:bodyPr wrap="square" rtlCol="0"/>
          <a:lstStyle/>
          <a:p>
            <a:pPr marL="0" indent="0">
              <a:buNone/>
            </a:pPr>
            <a:endParaRPr/>
          </a:p>
        </p:txBody>
      </p:sp>
      <p:sp>
        <p:nvSpPr>
          <p:cNvPr id="10745" name="Slide number"/>
          <p:cNvSpPr>
            <a:spLocks noGrp="1"/>
          </p:cNvSpPr>
          <p:nvPr>
            <p:ph type="sldNum" sz="quarter" idx="10"/>
          </p:nvPr>
        </p:nvSpPr>
        <p:spPr/>
        <p:txBody>
          <a:bodyPr/>
          <a:lstStyle/>
          <a:p>
            <a:fld id="{C18812F0-6685-476B-B832-AFB48F091983}" type="slidenum">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7" name="Slide preview"/>
          <p:cNvSpPr>
            <a:spLocks noGrp="1" noRot="1" noChangeAspect="1"/>
          </p:cNvSpPr>
          <p:nvPr>
            <p:ph type="sldImg"/>
          </p:nvPr>
        </p:nvSpPr>
        <p:spPr/>
      </p:sp>
      <p:sp>
        <p:nvSpPr>
          <p:cNvPr id="10748" name="Notes"/>
          <p:cNvSpPr>
            <a:spLocks noGrp="1"/>
          </p:cNvSpPr>
          <p:nvPr>
            <p:ph type="body" idx="1"/>
          </p:nvPr>
        </p:nvSpPr>
        <p:spPr/>
        <p:txBody>
          <a:bodyPr wrap="square" rtlCol="0"/>
          <a:lstStyle/>
          <a:p>
            <a:pPr marL="0" indent="0">
              <a:buNone/>
            </a:pPr>
            <a:endParaRPr/>
          </a:p>
        </p:txBody>
      </p:sp>
      <p:sp>
        <p:nvSpPr>
          <p:cNvPr id="10749" name="Slide number"/>
          <p:cNvSpPr>
            <a:spLocks noGrp="1"/>
          </p:cNvSpPr>
          <p:nvPr>
            <p:ph type="sldNum" sz="quarter" idx="10"/>
          </p:nvPr>
        </p:nvSpPr>
        <p:spPr/>
        <p:txBody>
          <a:bodyPr/>
          <a:lstStyle/>
          <a:p>
            <a:fld id="{C18812F0-6685-476B-B832-AFB48F091983}" type="slidenum">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0" name="Slide preview"/>
          <p:cNvSpPr>
            <a:spLocks noGrp="1" noRot="1" noChangeAspect="1"/>
          </p:cNvSpPr>
          <p:nvPr>
            <p:ph type="sldImg"/>
          </p:nvPr>
        </p:nvSpPr>
        <p:spPr/>
      </p:sp>
      <p:sp>
        <p:nvSpPr>
          <p:cNvPr id="10751" name="Notes"/>
          <p:cNvSpPr>
            <a:spLocks noGrp="1"/>
          </p:cNvSpPr>
          <p:nvPr>
            <p:ph type="body" idx="1"/>
          </p:nvPr>
        </p:nvSpPr>
        <p:spPr/>
        <p:txBody>
          <a:bodyPr wrap="square" rtlCol="0"/>
          <a:lstStyle/>
          <a:p>
            <a:pPr marL="0" indent="0">
              <a:buNone/>
            </a:pPr>
            <a:endParaRPr/>
          </a:p>
        </p:txBody>
      </p:sp>
      <p:sp>
        <p:nvSpPr>
          <p:cNvPr id="10752" name="Slide number"/>
          <p:cNvSpPr>
            <a:spLocks noGrp="1"/>
          </p:cNvSpPr>
          <p:nvPr>
            <p:ph type="sldNum" sz="quarter" idx="10"/>
          </p:nvPr>
        </p:nvSpPr>
        <p:spPr/>
        <p:txBody>
          <a:bodyPr/>
          <a:lstStyle/>
          <a:p>
            <a:fld id="{C18812F0-6685-476B-B832-AFB48F091983}" type="slidenum">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 name="Slide preview"/>
          <p:cNvSpPr>
            <a:spLocks noGrp="1" noRot="1" noChangeAspect="1"/>
          </p:cNvSpPr>
          <p:nvPr>
            <p:ph type="sldImg"/>
          </p:nvPr>
        </p:nvSpPr>
        <p:spPr/>
      </p:sp>
      <p:sp>
        <p:nvSpPr>
          <p:cNvPr id="1075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is a virtualization platform that forms the foundation for building and managing an organization's virtual, public, and private cloud infrastructures. vCenter Server Appliance sits at the heart of vSphere and provides services to manage various components of a virtual infrastructure, such as ESXi hosts, virtual machines, and storage and networking resources. As large virtual infrastructures are built using vSphere, vCenter Server becomes an important element in ensuring the business continuity of an organization. vCenter Server must protect itself from a set of hardware and software failures in an environment and must recover transparently from such failures.</a:t>
            </a:r>
          </a:p>
        </p:txBody>
      </p:sp>
      <p:sp>
        <p:nvSpPr>
          <p:cNvPr id="10756" name="Slide number"/>
          <p:cNvSpPr>
            <a:spLocks noGrp="1"/>
          </p:cNvSpPr>
          <p:nvPr>
            <p:ph type="sldNum" sz="quarter" idx="10"/>
          </p:nvPr>
        </p:nvSpPr>
        <p:spPr/>
        <p:txBody>
          <a:bodyPr/>
          <a:lstStyle/>
          <a:p>
            <a:fld id="{C18812F0-6685-476B-B832-AFB48F091983}" type="slidenum">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8" name="Slide preview"/>
          <p:cNvSpPr>
            <a:spLocks noGrp="1" noRot="1" noChangeAspect="1"/>
          </p:cNvSpPr>
          <p:nvPr>
            <p:ph type="sldImg"/>
          </p:nvPr>
        </p:nvSpPr>
        <p:spPr/>
      </p:sp>
      <p:sp>
        <p:nvSpPr>
          <p:cNvPr id="1075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vCenter Server High Availability, you can recover quickly from a vCenter Server failure. Using automated failover, vCenter Server failover occurs with minimal downtime.</a:t>
            </a:r>
          </a:p>
        </p:txBody>
      </p:sp>
      <p:sp>
        <p:nvSpPr>
          <p:cNvPr id="10760" name="Slide number"/>
          <p:cNvSpPr>
            <a:spLocks noGrp="1"/>
          </p:cNvSpPr>
          <p:nvPr>
            <p:ph type="sldNum" sz="quarter" idx="10"/>
          </p:nvPr>
        </p:nvSpPr>
        <p:spPr/>
        <p:txBody>
          <a:bodyPr/>
          <a:lstStyle/>
          <a:p>
            <a:fld id="{C18812F0-6685-476B-B832-AFB48F091983}" type="slidenum">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3" name="Slide preview"/>
          <p:cNvSpPr>
            <a:spLocks noGrp="1" noRot="1" noChangeAspect="1"/>
          </p:cNvSpPr>
          <p:nvPr>
            <p:ph type="sldImg"/>
          </p:nvPr>
        </p:nvSpPr>
        <p:spPr/>
      </p:sp>
      <p:sp>
        <p:nvSpPr>
          <p:cNvPr id="1076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animation demonstrates what happens if an active node fails. To play the animation, go to </a:t>
            </a:r>
            <a:r>
              <a:rPr sz="1200">
                <a:hlinkClick r:id="rId3"/>
              </a:rPr>
              <a:t>https://vmware.bravais.com/s/PlUBZn2zCO7HE5qN2fm4</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active node runs the active instance of vCenter Server Appliance. The node uses an IP address on the Management network for the vSphere Client to connect to.</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active node fails (because of a hardware, software, or network failure), the passive node takes over the role of the active node. The IP address to which the vSphere Client was connected is switched from the failed node to the new active node. The new active node starts serving client requests. Meanwhile, the user must log back in to the vSphere Client for continued access to vCenter Server.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only two nodes are up and running, the vCenter Server High Availability cluster is considered to be running in a degraded state and subsequent failover cannot occur. A subsequent failure in a degraded cluster means vCenter Server services are no longer available. A passive node is required to return the cluster to a healthy state.</a:t>
            </a:r>
          </a:p>
        </p:txBody>
      </p:sp>
      <p:sp>
        <p:nvSpPr>
          <p:cNvPr id="10765" name="Slide number"/>
          <p:cNvSpPr>
            <a:spLocks noGrp="1"/>
          </p:cNvSpPr>
          <p:nvPr>
            <p:ph type="sldNum" sz="quarter" idx="10"/>
          </p:nvPr>
        </p:nvSpPr>
        <p:spPr/>
        <p:txBody>
          <a:bodyPr/>
          <a:lstStyle/>
          <a:p>
            <a:fld id="{C18812F0-6685-476B-B832-AFB48F091983}" type="slidenum">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a14="http://schemas.microsoft.com/office/drawing/2010/main" xmlns:a16="http://schemas.microsoft.com/office/drawing/2014/main"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126.xml"/><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tags" Target="../tags/tag127.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2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130.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1.xml"/><Relationship Id="rId1" Type="http://schemas.openxmlformats.org/officeDocument/2006/relationships/tags" Target="../tags/tag13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tags" Target="../tags/tag3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4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1.xml"/><Relationship Id="rId1" Type="http://schemas.openxmlformats.org/officeDocument/2006/relationships/tags" Target="../tags/tag7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1.xml"/><Relationship Id="rId1" Type="http://schemas.openxmlformats.org/officeDocument/2006/relationships/tags" Target="../tags/tag7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82.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83.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1.xml"/><Relationship Id="rId1" Type="http://schemas.openxmlformats.org/officeDocument/2006/relationships/tags" Target="../tags/tag84.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85.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6.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1.xml"/><Relationship Id="rId1" Type="http://schemas.openxmlformats.org/officeDocument/2006/relationships/tags" Target="../tags/tag88.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1.xml"/><Relationship Id="rId1" Type="http://schemas.openxmlformats.org/officeDocument/2006/relationships/tags" Target="../tags/tag89.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1.xml"/><Relationship Id="rId1" Type="http://schemas.openxmlformats.org/officeDocument/2006/relationships/tags" Target="../tags/tag90.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1.xml"/><Relationship Id="rId1" Type="http://schemas.openxmlformats.org/officeDocument/2006/relationships/tags" Target="../tags/tag9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1.xml"/><Relationship Id="rId1" Type="http://schemas.openxmlformats.org/officeDocument/2006/relationships/tags" Target="../tags/tag9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tags" Target="../tags/tag93.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1.xml"/><Relationship Id="rId1" Type="http://schemas.openxmlformats.org/officeDocument/2006/relationships/tags" Target="../tags/tag94.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9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10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04.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105.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106.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1.xml"/><Relationship Id="rId1" Type="http://schemas.openxmlformats.org/officeDocument/2006/relationships/tags" Target="../tags/tag107.xml"/><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11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8.xml"/><Relationship Id="rId1" Type="http://schemas.openxmlformats.org/officeDocument/2006/relationships/tags" Target="../tags/tag112.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1.xml"/><Relationship Id="rId1" Type="http://schemas.openxmlformats.org/officeDocument/2006/relationships/tags" Target="../tags/tag11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1.xml"/><Relationship Id="rId1" Type="http://schemas.openxmlformats.org/officeDocument/2006/relationships/tags" Target="../tags/tag114.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1.xml"/><Relationship Id="rId1" Type="http://schemas.openxmlformats.org/officeDocument/2006/relationships/tags" Target="../tags/tag115.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117.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1.xml"/><Relationship Id="rId1" Type="http://schemas.openxmlformats.org/officeDocument/2006/relationships/tags" Target="../tags/tag118.xml"/><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12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tags" Target="../tags/tag12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123.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tags" Target="../tags/tag124.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25.xml"/><Relationship Id="rId6" Type="http://schemas.openxmlformats.org/officeDocument/2006/relationships/image" Target="../media/image58.jpg"/><Relationship Id="rId5" Type="http://schemas.openxmlformats.org/officeDocument/2006/relationships/notesSlide" Target="../notesSlides/notesSlide99.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4: vCenter Server</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6|150"/>
          <p:cNvPicPr>
            <a:picLocks noGrp="1" noChangeAspect="1"/>
          </p:cNvPicPr>
          <p:nvPr>
            <p:ph sz="half" idx="12"/>
          </p:nvPr>
        </p:nvPicPr>
        <p:blipFill>
          <a:blip r:embed="rId4"/>
          <a:stretch>
            <a:fillRect/>
          </a:stretch>
        </p:blipFill>
        <p:spPr>
          <a:xfrm>
            <a:off x="1992337" y="1583697"/>
            <a:ext cx="8207325" cy="4628191"/>
          </a:xfrm>
          <a:prstGeom prst="rect">
            <a:avLst/>
          </a:prstGeom>
        </p:spPr>
      </p:pic>
      <p:sp>
        <p:nvSpPr>
          <p:cNvPr id="2" name="Title 1"/>
          <p:cNvSpPr>
            <a:spLocks noGrp="1"/>
          </p:cNvSpPr>
          <p:nvPr>
            <p:ph type="title"/>
          </p:nvPr>
        </p:nvSpPr>
        <p:spPr>
          <a:xfrm>
            <a:off x="609600" y="330200"/>
            <a:ext cx="10972800" cy="355600"/>
          </a:xfrm>
        </p:spPr>
        <p:txBody>
          <a:bodyPr/>
          <a:lstStyle/>
          <a:p>
            <a:r>
              <a:t>vCenter Server Architecture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vCenter Server is supported by the vSphere Client, the vCenter Server database, and managed hosts.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4 - 10</a:t>
            </a:r>
            <a:endParaRPr lang="en-US" dirty="0"/>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606|725"/>
          <p:cNvPicPr>
            <a:picLocks noGrp="1" noChangeAspect="1"/>
          </p:cNvPicPr>
          <p:nvPr>
            <p:ph sz="half" idx="12"/>
          </p:nvPr>
        </p:nvPicPr>
        <p:blipFill>
          <a:blip r:embed="rId4"/>
          <a:stretch>
            <a:fillRect/>
          </a:stretch>
        </p:blipFill>
        <p:spPr>
          <a:xfrm>
            <a:off x="969880" y="1583697"/>
            <a:ext cx="10252240" cy="4628191"/>
          </a:xfrm>
          <a:prstGeom prst="rect">
            <a:avLst/>
          </a:prstGeom>
        </p:spPr>
      </p:pic>
      <p:sp>
        <p:nvSpPr>
          <p:cNvPr id="2" name="Title 1"/>
          <p:cNvSpPr>
            <a:spLocks noGrp="1"/>
          </p:cNvSpPr>
          <p:nvPr>
            <p:ph type="title"/>
          </p:nvPr>
        </p:nvSpPr>
        <p:spPr>
          <a:xfrm>
            <a:off x="609600" y="330200"/>
            <a:ext cx="10972800" cy="355600"/>
          </a:xfrm>
        </p:spPr>
        <p:txBody>
          <a:bodyPr/>
          <a:lstStyle/>
          <a:p>
            <a:r>
              <a:t>Scenario: Passive Node Failure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the passive node fails, the active node continues to operate normally. However, the cluster is considered to be running in a degraded state.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4 - 100</a:t>
            </a:r>
            <a:endParaRPr lang="en-US" dirty="0"/>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606|739"/>
          <p:cNvPicPr>
            <a:picLocks noGrp="1" noChangeAspect="1"/>
          </p:cNvPicPr>
          <p:nvPr>
            <p:ph sz="half" idx="12"/>
          </p:nvPr>
        </p:nvPicPr>
        <p:blipFill>
          <a:blip r:embed="rId4"/>
          <a:stretch>
            <a:fillRect/>
          </a:stretch>
        </p:blipFill>
        <p:spPr>
          <a:xfrm>
            <a:off x="1066991" y="1583697"/>
            <a:ext cx="10058017" cy="4628191"/>
          </a:xfrm>
          <a:prstGeom prst="rect">
            <a:avLst/>
          </a:prstGeom>
        </p:spPr>
      </p:pic>
      <p:sp>
        <p:nvSpPr>
          <p:cNvPr id="2" name="Title 1"/>
          <p:cNvSpPr>
            <a:spLocks noGrp="1"/>
          </p:cNvSpPr>
          <p:nvPr>
            <p:ph type="title"/>
          </p:nvPr>
        </p:nvSpPr>
        <p:spPr>
          <a:xfrm>
            <a:off x="609600" y="330200"/>
            <a:ext cx="10972800" cy="355600"/>
          </a:xfrm>
        </p:spPr>
        <p:txBody>
          <a:bodyPr/>
          <a:lstStyle/>
          <a:p>
            <a:r>
              <a:t>Scenario: Witness Node Failure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the witness node fails, the active node continues to operate normally. However, the cluster is considered to be running in a degraded state.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4 - 101</a:t>
            </a:r>
            <a:endParaRPr lang="en-US" dirty="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Benefits of vCenter Server High Availability</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vCenter Server High Availability provides many benefits:</a:t>
            </a:r>
          </a:p>
          <a:p>
            <a:pPr>
              <a:buFont typeface="Arial" pitchFamily="34" charset="0"/>
              <a:buChar char="•"/>
            </a:pPr>
            <a:r>
              <a:t>vCenter Server Appliance is made more resilient.</a:t>
            </a:r>
          </a:p>
          <a:p>
            <a:pPr>
              <a:buFont typeface="Arial" pitchFamily="34" charset="0"/>
              <a:buChar char="•"/>
            </a:pPr>
            <a:r>
              <a:t>Protection against hardware, host, and application failures is provided.</a:t>
            </a:r>
          </a:p>
          <a:p>
            <a:pPr>
              <a:buFont typeface="Arial" pitchFamily="34" charset="0"/>
              <a:buChar char="•"/>
            </a:pPr>
            <a:r>
              <a:t>Recovery occurs in minutes. End-to-end downtime is minimized.</a:t>
            </a:r>
          </a:p>
          <a:p>
            <a:pPr>
              <a:buFont typeface="Arial" pitchFamily="34" charset="0"/>
              <a:buChar char="•"/>
            </a:pPr>
            <a:r>
              <a:t>Active-passive architecture provides transparent failover:</a:t>
            </a:r>
          </a:p>
          <a:p>
            <a:pPr lvl="1">
              <a:buFont typeface="Calibri" pitchFamily="34" charset="0"/>
              <a:buChar char="—"/>
            </a:pPr>
            <a:r>
              <a:t>Recovery point objective: No data loss.</a:t>
            </a:r>
          </a:p>
          <a:p>
            <a:pPr lvl="1">
              <a:buFont typeface="Calibri" pitchFamily="34" charset="0"/>
              <a:buChar char="—"/>
            </a:pPr>
            <a:r>
              <a:t>Recovery time objective: Within minutes.</a:t>
            </a:r>
          </a:p>
          <a:p>
            <a:pPr>
              <a:buFont typeface="Arial" pitchFamily="34" charset="0"/>
              <a:buChar char="•"/>
            </a:pPr>
            <a:r>
              <a:t>One-click automated high availability is set up.</a:t>
            </a:r>
          </a:p>
          <a:p>
            <a:pPr>
              <a:buFont typeface="Arial" pitchFamily="34" charset="0"/>
              <a:buChar char="•"/>
            </a:pPr>
            <a:r>
              <a:t>Nodes can be geographically distant (less than 10 milliseconds latency).</a:t>
            </a:r>
          </a:p>
          <a:p>
            <a:pPr>
              <a:buFont typeface="Arial" pitchFamily="34" charset="0"/>
              <a:buChar char="•"/>
            </a:pPr>
            <a:r>
              <a:t>No shared storage is required.</a:t>
            </a:r>
          </a:p>
          <a:p>
            <a:pPr>
              <a:buFont typeface="Arial" pitchFamily="34" charset="0"/>
              <a:buChar char="•"/>
            </a:pPr>
            <a:r>
              <a:t>No third-party technologies are required.</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4 - 102</a:t>
            </a:r>
            <a:endParaRPr lang="en-US" dirty="0"/>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vCenter Server High Availability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4 - 103</a:t>
            </a:r>
            <a:endParaRPr lang="en-US" dirty="0"/>
          </a:p>
        </p:txBody>
      </p:sp>
      <p:graphicFrame>
        <p:nvGraphicFramePr>
          <p:cNvPr id="10777" name="Table 1"/>
          <p:cNvGraphicFramePr>
            <a:graphicFrameLocks noGrp="1"/>
          </p:cNvGraphicFramePr>
          <p:nvPr/>
        </p:nvGraphicFramePr>
        <p:xfrm>
          <a:off x="609600" y="914400"/>
          <a:ext cx="10863072" cy="3759200"/>
        </p:xfrm>
        <a:graphic>
          <a:graphicData uri="http://schemas.openxmlformats.org/drawingml/2006/table">
            <a:tbl>
              <a:tblPr firstRow="1" bandRow="1">
                <a:tableStyleId>{6E25E649-3F16-4E02-A733-19D2CDBF48F0}</a:tableStyleId>
              </a:tblPr>
              <a:tblGrid>
                <a:gridCol w="2743200">
                  <a:extLst>
                    <a:ext uri="{9D8B030D-6E8A-4147-A177-3AD203B41FA5}">
                      <a16:colId xmlns:a16="http://schemas.microsoft.com/office/drawing/2014/main" val="20000"/>
                    </a:ext>
                  </a:extLst>
                </a:gridCol>
                <a:gridCol w="8119872">
                  <a:extLst>
                    <a:ext uri="{9D8B030D-6E8A-4147-A177-3AD203B41FA5}">
                      <a16:colId xmlns:a16="http://schemas.microsoft.com/office/drawing/2014/main" val="20001"/>
                    </a:ext>
                  </a:extLst>
                </a:gridCol>
              </a:tblGrid>
              <a:tr h="370840">
                <a:tc>
                  <a:txBody>
                    <a:bodyPr/>
                    <a:lstStyle/>
                    <a:p>
                      <a:pPr marL="0" indent="0" algn="l">
                        <a:buNone/>
                      </a:pPr>
                      <a:r>
                        <a:t>Component</a:t>
                      </a:r>
                    </a:p>
                  </a:txBody>
                  <a:tcPr/>
                </a:tc>
                <a:tc>
                  <a:txBody>
                    <a:bodyPr/>
                    <a:lstStyle/>
                    <a:p>
                      <a:pPr marL="0" indent="0" algn="l">
                        <a:buNone/>
                      </a:pPr>
                      <a:r>
                        <a:t>Requirements</a:t>
                      </a:r>
                    </a:p>
                  </a:txBody>
                  <a:tcPr/>
                </a:tc>
                <a:extLst>
                  <a:ext uri="{0D108BD9-81ED-4DB2-BD59-A6C34878D82A}">
                    <a16:rowId xmlns:a16="http://schemas.microsoft.com/office/drawing/2014/main" val="10000"/>
                  </a:ext>
                </a:extLst>
              </a:tr>
              <a:tr h="370840">
                <a:tc>
                  <a:txBody>
                    <a:bodyPr/>
                    <a:lstStyle/>
                    <a:p>
                      <a:pPr marL="0" indent="0" algn="l">
                        <a:buNone/>
                      </a:pPr>
                      <a:r>
                        <a:t>ESXi</a:t>
                      </a:r>
                    </a:p>
                  </a:txBody>
                  <a:tcPr/>
                </a:tc>
                <a:tc>
                  <a:txBody>
                    <a:bodyPr/>
                    <a:lstStyle/>
                    <a:p>
                      <a:pPr marL="292100" indent="-292100" algn="l">
                        <a:buFont typeface="Arial" pitchFamily="34" charset="0"/>
                        <a:buChar char="•"/>
                      </a:pPr>
                      <a:r>
                        <a:t>Version 6.0 or later.</a:t>
                      </a:r>
                    </a:p>
                    <a:p>
                      <a:pPr marL="292100" indent="-292100" algn="l">
                        <a:buFont typeface="Arial" pitchFamily="34" charset="0"/>
                        <a:buChar char="•"/>
                      </a:pPr>
                      <a:r>
                        <a:t>Minimum of three ESXi hosts is recommended.</a:t>
                      </a:r>
                    </a:p>
                  </a:txBody>
                  <a:tcPr/>
                </a:tc>
                <a:extLst>
                  <a:ext uri="{0D108BD9-81ED-4DB2-BD59-A6C34878D82A}">
                    <a16:rowId xmlns:a16="http://schemas.microsoft.com/office/drawing/2014/main" val="10001"/>
                  </a:ext>
                </a:extLst>
              </a:tr>
              <a:tr h="370840">
                <a:tc>
                  <a:txBody>
                    <a:bodyPr/>
                    <a:lstStyle/>
                    <a:p>
                      <a:pPr marL="0" indent="0" algn="l">
                        <a:buNone/>
                      </a:pPr>
                      <a:r>
                        <a:t>vCenter Server Appliance</a:t>
                      </a:r>
                    </a:p>
                  </a:txBody>
                  <a:tcPr/>
                </a:tc>
                <a:tc>
                  <a:txBody>
                    <a:bodyPr/>
                    <a:lstStyle/>
                    <a:p>
                      <a:pPr marL="292100" indent="-292100" algn="l">
                        <a:buFont typeface="Arial" pitchFamily="34" charset="0"/>
                        <a:buChar char="•"/>
                      </a:pPr>
                      <a:r>
                        <a:t>Version 6.5 or later.</a:t>
                      </a:r>
                    </a:p>
                    <a:p>
                      <a:pPr marL="292100" indent="-292100" algn="l">
                        <a:buFont typeface="Arial" pitchFamily="34" charset="0"/>
                        <a:buChar char="•"/>
                      </a:pPr>
                      <a:r>
                        <a:t>Deployment size small or larger is required to meet the RTO.</a:t>
                      </a:r>
                    </a:p>
                    <a:p>
                      <a:pPr marL="292100" indent="-292100" algn="l">
                        <a:buFont typeface="Arial" pitchFamily="34" charset="0"/>
                        <a:buChar char="•"/>
                      </a:pPr>
                      <a:r>
                        <a:t>Enough disk space to collect and store support bundles for all three nodes on the active node.</a:t>
                      </a:r>
                    </a:p>
                  </a:txBody>
                  <a:tcPr/>
                </a:tc>
                <a:extLst>
                  <a:ext uri="{0D108BD9-81ED-4DB2-BD59-A6C34878D82A}">
                    <a16:rowId xmlns:a16="http://schemas.microsoft.com/office/drawing/2014/main" val="10002"/>
                  </a:ext>
                </a:extLst>
              </a:tr>
              <a:tr h="370840">
                <a:tc>
                  <a:txBody>
                    <a:bodyPr/>
                    <a:lstStyle/>
                    <a:p>
                      <a:pPr marL="0" indent="0" algn="l">
                        <a:buNone/>
                      </a:pPr>
                      <a:r>
                        <a:t>Network connectivity</a:t>
                      </a:r>
                    </a:p>
                  </a:txBody>
                  <a:tcPr/>
                </a:tc>
                <a:tc>
                  <a:txBody>
                    <a:bodyPr/>
                    <a:lstStyle/>
                    <a:p>
                      <a:pPr marL="292100" indent="-292100" algn="l">
                        <a:buFont typeface="Arial" pitchFamily="34" charset="0"/>
                        <a:buChar char="•"/>
                      </a:pPr>
                      <a:r>
                        <a:t>Network latency between the three nodes must be less than 10 milliseconds.</a:t>
                      </a:r>
                    </a:p>
                    <a:p>
                      <a:pPr marL="292100" indent="-292100" algn="l">
                        <a:buFont typeface="Arial" pitchFamily="34" charset="0"/>
                        <a:buChar char="•"/>
                      </a:pPr>
                      <a:r>
                        <a:t>The vCenter HA network must be on a different subnet than the management network.</a:t>
                      </a:r>
                    </a:p>
                  </a:txBody>
                  <a:tcPr/>
                </a:tc>
                <a:extLst>
                  <a:ext uri="{0D108BD9-81ED-4DB2-BD59-A6C34878D82A}">
                    <a16:rowId xmlns:a16="http://schemas.microsoft.com/office/drawing/2014/main" val="10003"/>
                  </a:ext>
                </a:extLst>
              </a:tr>
              <a:tr h="370840">
                <a:tc>
                  <a:txBody>
                    <a:bodyPr/>
                    <a:lstStyle/>
                    <a:p>
                      <a:pPr marL="0" indent="0" algn="l">
                        <a:buNone/>
                      </a:pPr>
                      <a:r>
                        <a:t>Licensing</a:t>
                      </a:r>
                    </a:p>
                  </a:txBody>
                  <a:tcPr/>
                </a:tc>
                <a:tc>
                  <a:txBody>
                    <a:bodyPr/>
                    <a:lstStyle/>
                    <a:p>
                      <a:pPr marL="292100" indent="-292100" algn="l">
                        <a:buFont typeface="Arial" pitchFamily="34" charset="0"/>
                        <a:buChar char="•"/>
                      </a:pPr>
                      <a:r>
                        <a:t>A single vCenter Server Standard license.</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Demonstration: Configuring vCenter Server High Availability</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Your instructor will run a demonstration.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4 - 104</a:t>
            </a:r>
            <a:endParaRPr lang="en-US" dirty="0"/>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importance of vCenter Server High Availability</a:t>
            </a:r>
          </a:p>
          <a:p>
            <a:pPr>
              <a:buFont typeface="Arial" pitchFamily="34" charset="0"/>
              <a:buChar char="•"/>
            </a:pPr>
            <a:r>
              <a:t>Explain how vCenter Server High Availability works</a:t>
            </a:r>
          </a:p>
          <a:p>
            <a:pPr>
              <a:buFont typeface="Arial" pitchFamily="34" charset="0"/>
              <a:buChar char="•"/>
            </a:pPr>
            <a:r>
              <a:t>Identify vCenter Server High Availability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4 - 105</a:t>
            </a:r>
            <a:endParaRPr lang="en-US" dirty="0"/>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As a Virtual Beans administrator, you plan to maintain vCenter Server and keep it up and running.</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Virtual Beans: vCenter Server Maintenance and Operations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4 - 106</a:t>
            </a:r>
            <a:endParaRPr lang="en-US" dirty="0"/>
          </a:p>
        </p:txBody>
      </p:sp>
      <p:graphicFrame>
        <p:nvGraphicFramePr>
          <p:cNvPr id="10787" name="Table 1"/>
          <p:cNvGraphicFramePr>
            <a:graphicFrameLocks noGrp="1"/>
          </p:cNvGraphicFramePr>
          <p:nvPr/>
        </p:nvGraphicFramePr>
        <p:xfrm>
          <a:off x="609600" y="2756290"/>
          <a:ext cx="10863072" cy="3388360"/>
        </p:xfrm>
        <a:graphic>
          <a:graphicData uri="http://schemas.openxmlformats.org/drawingml/2006/table">
            <a:tbl>
              <a:tblPr firstRow="1" bandRow="1">
                <a:tableStyleId>{6E25E649-3F16-4E02-A733-19D2CDBF48F0}</a:tableStyleId>
              </a:tblPr>
              <a:tblGrid>
                <a:gridCol w="3511296">
                  <a:extLst>
                    <a:ext uri="{9D8B030D-6E8A-4147-A177-3AD203B41FA5}">
                      <a16:colId xmlns:a16="http://schemas.microsoft.com/office/drawing/2014/main" val="20000"/>
                    </a:ext>
                  </a:extLst>
                </a:gridCol>
                <a:gridCol w="7351776">
                  <a:extLst>
                    <a:ext uri="{9D8B030D-6E8A-4147-A177-3AD203B41FA5}">
                      <a16:colId xmlns:a16="http://schemas.microsoft.com/office/drawing/2014/main" val="20001"/>
                    </a:ext>
                  </a:extLst>
                </a:gridCol>
              </a:tblGrid>
              <a:tr h="370840">
                <a:tc>
                  <a:txBody>
                    <a:bodyPr/>
                    <a:lstStyle/>
                    <a:p>
                      <a:pPr marL="0" indent="0" algn="l">
                        <a:buNone/>
                      </a:pPr>
                      <a:r>
                        <a:t>Virtual Beans Requirement</a:t>
                      </a:r>
                    </a:p>
                  </a:txBody>
                  <a:tcPr/>
                </a:tc>
                <a:tc>
                  <a:txBody>
                    <a:bodyPr/>
                    <a:lstStyle/>
                    <a:p>
                      <a:pPr marL="0" indent="0" algn="l">
                        <a:buNone/>
                      </a:pPr>
                      <a:r>
                        <a:t>Plan</a:t>
                      </a:r>
                    </a:p>
                  </a:txBody>
                  <a:tcPr/>
                </a:tc>
                <a:extLst>
                  <a:ext uri="{0D108BD9-81ED-4DB2-BD59-A6C34878D82A}">
                    <a16:rowId xmlns:a16="http://schemas.microsoft.com/office/drawing/2014/main" val="10000"/>
                  </a:ext>
                </a:extLst>
              </a:tr>
              <a:tr h="370840">
                <a:tc>
                  <a:txBody>
                    <a:bodyPr/>
                    <a:lstStyle/>
                    <a:p>
                      <a:pPr marL="0" indent="0" algn="l">
                        <a:buNone/>
                      </a:pPr>
                      <a:r>
                        <a:t>Back up vCenter Server data monthly.</a:t>
                      </a:r>
                    </a:p>
                  </a:txBody>
                  <a:tcPr/>
                </a:tc>
                <a:tc>
                  <a:txBody>
                    <a:bodyPr/>
                    <a:lstStyle/>
                    <a:p>
                      <a:pPr marL="292100" indent="-292100" algn="l">
                        <a:buFont typeface="Arial" pitchFamily="34" charset="0"/>
                        <a:buChar char="•"/>
                      </a:pPr>
                      <a:r>
                        <a:t>Use the VAMI to schedule monthly backups of vCenter Server.</a:t>
                      </a:r>
                    </a:p>
                    <a:p>
                      <a:pPr marL="292100" indent="-292100" algn="l">
                        <a:buFont typeface="Arial" pitchFamily="34" charset="0"/>
                        <a:buChar char="•"/>
                      </a:pPr>
                      <a:r>
                        <a:t>Because the NFS protocol is supported, you can use one of the NFS filesystems in your data center to store the backups.</a:t>
                      </a:r>
                    </a:p>
                  </a:txBody>
                  <a:tcPr/>
                </a:tc>
                <a:extLst>
                  <a:ext uri="{0D108BD9-81ED-4DB2-BD59-A6C34878D82A}">
                    <a16:rowId xmlns:a16="http://schemas.microsoft.com/office/drawing/2014/main" val="10001"/>
                  </a:ext>
                </a:extLst>
              </a:tr>
              <a:tr h="370840">
                <a:tc>
                  <a:txBody>
                    <a:bodyPr/>
                    <a:lstStyle/>
                    <a:p>
                      <a:pPr marL="0" indent="0" algn="l">
                        <a:buNone/>
                      </a:pPr>
                      <a:r>
                        <a:t>Make vCenter Server highly available.</a:t>
                      </a:r>
                    </a:p>
                  </a:txBody>
                  <a:tcPr/>
                </a:tc>
                <a:tc>
                  <a:txBody>
                    <a:bodyPr/>
                    <a:lstStyle/>
                    <a:p>
                      <a:pPr marL="292100" indent="-292100" algn="l">
                        <a:buFont typeface="Arial" pitchFamily="34" charset="0"/>
                        <a:buChar char="•"/>
                      </a:pPr>
                      <a:r>
                        <a:t>Configure vCenter Server High Availability to protect against vCenter Server failures.</a:t>
                      </a:r>
                    </a:p>
                    <a:p>
                      <a:pPr marL="292100" indent="-292100" algn="l">
                        <a:buFont typeface="Arial" pitchFamily="34" charset="0"/>
                        <a:buChar char="•"/>
                      </a:pPr>
                      <a:r>
                        <a:t>Because recovery time is minimal, you are confident that 99.99 percent availability (downtime per year of 52.56 minutes) can be achieved.</a:t>
                      </a:r>
                    </a:p>
                  </a:txBody>
                  <a:tcPr/>
                </a:tc>
                <a:extLst>
                  <a:ext uri="{0D108BD9-81ED-4DB2-BD59-A6C34878D82A}">
                    <a16:rowId xmlns:a16="http://schemas.microsoft.com/office/drawing/2014/main" val="10002"/>
                  </a:ext>
                </a:extLst>
              </a:tr>
              <a:tr h="370840">
                <a:tc>
                  <a:txBody>
                    <a:bodyPr/>
                    <a:lstStyle/>
                    <a:p>
                      <a:pPr marL="0" indent="0" algn="l">
                        <a:buNone/>
                      </a:pPr>
                      <a:r>
                        <a:t>Monitor vCenter Server regularly.</a:t>
                      </a:r>
                    </a:p>
                  </a:txBody>
                  <a:tcPr/>
                </a:tc>
                <a:tc>
                  <a:txBody>
                    <a:bodyPr/>
                    <a:lstStyle/>
                    <a:p>
                      <a:pPr marL="292100" indent="-292100" algn="l">
                        <a:buFont typeface="Arial" pitchFamily="34" charset="0"/>
                        <a:buChar char="•"/>
                      </a:pPr>
                      <a:r>
                        <a:t>Use the vSphere Client and VAMI daily to monitor vCenter Server health and performance.</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vCenter Server Appliance uses the Photon operating system and the PostgreSQL database.</a:t>
            </a:r>
          </a:p>
          <a:p>
            <a:pPr>
              <a:buFont typeface="Arial" pitchFamily="34" charset="0"/>
              <a:buChar char="•"/>
            </a:pPr>
            <a:r>
              <a:t>You use the vSphere Client to connect to vCenter Server instances and manage vCenter Server inventory objects.</a:t>
            </a:r>
          </a:p>
          <a:p>
            <a:pPr>
              <a:buFont typeface="Arial" pitchFamily="34" charset="0"/>
              <a:buChar char="•"/>
            </a:pPr>
            <a:r>
              <a:t>A permission, defined in vCenter Server, gives one user or group a role (set of privileges) for a selected object.</a:t>
            </a:r>
          </a:p>
          <a:p>
            <a:pPr>
              <a:buFont typeface="Arial" pitchFamily="34" charset="0"/>
              <a:buChar char="•"/>
            </a:pPr>
            <a:r>
              <a:t>You can use the vCenter Server Appliance Management Interface to monitor appliance resource use and perform a file-based backup of the appliance.</a:t>
            </a:r>
          </a:p>
          <a:p>
            <a:pPr>
              <a:buFont typeface="Arial" pitchFamily="34" charset="0"/>
              <a:buChar char="•"/>
            </a:pPr>
            <a:r>
              <a:t>vCenter Server High Availability is built in to vCenter Server Appliance and protects the appliance from both hardware and software failures.</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4 - 107</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vCenter Single Sign-On</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vCenter Single Sign-On provides authentication across multiple vSphere components through a secure token mechanism:</a:t>
            </a:r>
          </a:p>
          <a:p>
            <a:pPr>
              <a:buFont typeface="+mj-lt"/>
              <a:buAutoNum type="arabicPeriod"/>
            </a:pPr>
            <a:r>
              <a:t>User logs in to the vSphere Client.</a:t>
            </a:r>
          </a:p>
          <a:p>
            <a:pPr>
              <a:buFont typeface="+mj-lt"/>
              <a:buAutoNum type="arabicPeriod" startAt="2"/>
            </a:pPr>
            <a:r>
              <a:t>vCenter Single Sign-On authenticates credentials against a directory service (for example, Active Directory).</a:t>
            </a:r>
          </a:p>
          <a:p>
            <a:pPr>
              <a:buFont typeface="+mj-lt"/>
              <a:buAutoNum type="arabicPeriod" startAt="3"/>
            </a:pPr>
            <a:r>
              <a:t>A SAML token is sent back to the user's browser.</a:t>
            </a:r>
          </a:p>
          <a:p>
            <a:pPr>
              <a:buFont typeface="+mj-lt"/>
              <a:buAutoNum type="arabicPeriod" startAt="4"/>
            </a:pPr>
            <a:r>
              <a:t>The SAML token is sent to vCenter Server, and the user is granted access.</a:t>
            </a:r>
          </a:p>
        </p:txBody>
      </p:sp>
      <p:pic>
        <p:nvPicPr>
          <p:cNvPr id="4" name="Content Placeholder 3|133|150"/>
          <p:cNvPicPr>
            <a:picLocks noGrp="1" noChangeAspect="1"/>
          </p:cNvPicPr>
          <p:nvPr>
            <p:ph sz="half" idx="2"/>
          </p:nvPr>
        </p:nvPicPr>
        <p:blipFill>
          <a:blip r:embed="rId4"/>
          <a:stretch>
            <a:fillRect/>
          </a:stretch>
        </p:blipFill>
        <p:spPr>
          <a:xfrm>
            <a:off x="6445753" y="914400"/>
            <a:ext cx="484528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With Enhanced Linked Mode, you can log in to a single instance of vCenter Server and manage the inventories of all the vCenter Server systems in the group:</a:t>
            </a:r>
          </a:p>
          <a:p>
            <a:pPr>
              <a:buFont typeface="Arial" pitchFamily="34" charset="0"/>
              <a:buChar char="•"/>
            </a:pPr>
            <a:r>
              <a:t>Up to 15 vCenter Server instances can be linked in one vCenter Single Sign-On domain.</a:t>
            </a:r>
          </a:p>
          <a:p>
            <a:pPr>
              <a:buFont typeface="Arial" pitchFamily="34" charset="0"/>
              <a:buChar char="•"/>
            </a:pPr>
            <a:r>
              <a:t>An Enhanced Linked Mode group can be created only during the deployment of vCenter Server Appliance.</a:t>
            </a:r>
          </a:p>
        </p:txBody>
      </p:sp>
      <p:pic>
        <p:nvPicPr>
          <p:cNvPr id="5" name="Content Placeholder 2|1999|50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2766528"/>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Enhanced Linked Mode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6|150"/>
          <p:cNvPicPr>
            <a:picLocks noGrp="1" noChangeAspect="1"/>
          </p:cNvPicPr>
          <p:nvPr>
            <p:ph sz="half" idx="12"/>
          </p:nvPr>
        </p:nvPicPr>
        <p:blipFill>
          <a:blip r:embed="rId4"/>
          <a:stretch>
            <a:fillRect/>
          </a:stretch>
        </p:blipFill>
        <p:spPr>
          <a:xfrm>
            <a:off x="1992337" y="1583697"/>
            <a:ext cx="8207325" cy="4628191"/>
          </a:xfrm>
          <a:prstGeom prst="rect">
            <a:avLst/>
          </a:prstGeom>
        </p:spPr>
      </p:pic>
      <p:sp>
        <p:nvSpPr>
          <p:cNvPr id="2" name="Title 1"/>
          <p:cNvSpPr>
            <a:spLocks noGrp="1"/>
          </p:cNvSpPr>
          <p:nvPr>
            <p:ph type="title"/>
          </p:nvPr>
        </p:nvSpPr>
        <p:spPr>
          <a:xfrm>
            <a:off x="609600" y="330200"/>
            <a:ext cx="10972800" cy="355600"/>
          </a:xfrm>
        </p:spPr>
        <p:txBody>
          <a:bodyPr/>
          <a:lstStyle/>
          <a:p>
            <a:r>
              <a:t>ESXi and vCenter Server Communication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vSphere Client communicates directly with vCenter Server. To communicate directly with an ESXi host, you use VMware Host Client.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vCenter Server Appliance Scalability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4 - 14</a:t>
            </a:r>
            <a:endParaRPr lang="en-US" dirty="0"/>
          </a:p>
        </p:txBody>
      </p:sp>
      <p:graphicFrame>
        <p:nvGraphicFramePr>
          <p:cNvPr id="10448" name="Table 1"/>
          <p:cNvGraphicFramePr>
            <a:graphicFrameLocks noGrp="1"/>
          </p:cNvGraphicFramePr>
          <p:nvPr/>
        </p:nvGraphicFramePr>
        <p:xfrm>
          <a:off x="609600" y="914400"/>
          <a:ext cx="10972800" cy="2225040"/>
        </p:xfrm>
        <a:graphic>
          <a:graphicData uri="http://schemas.openxmlformats.org/drawingml/2006/table">
            <a:tbl>
              <a:tblPr firstRow="1" bandRow="1">
                <a:tableStyleId>{6E25E649-3F16-4E02-A733-19D2CDBF48F0}</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l">
                        <a:buNone/>
                      </a:pPr>
                      <a:r>
                        <a:t>Metric</a:t>
                      </a:r>
                    </a:p>
                  </a:txBody>
                  <a:tcPr/>
                </a:tc>
                <a:tc>
                  <a:txBody>
                    <a:bodyPr/>
                    <a:lstStyle/>
                    <a:p>
                      <a:pPr marL="0" indent="0" algn="l">
                        <a:buNone/>
                      </a:pPr>
                      <a:r>
                        <a:t>vCenter Server Appliance 7.0</a:t>
                      </a:r>
                    </a:p>
                  </a:txBody>
                  <a:tcPr/>
                </a:tc>
                <a:extLst>
                  <a:ext uri="{0D108BD9-81ED-4DB2-BD59-A6C34878D82A}">
                    <a16:rowId xmlns:a16="http://schemas.microsoft.com/office/drawing/2014/main" val="10000"/>
                  </a:ext>
                </a:extLst>
              </a:tr>
              <a:tr h="370840">
                <a:tc>
                  <a:txBody>
                    <a:bodyPr/>
                    <a:lstStyle/>
                    <a:p>
                      <a:pPr marL="0" indent="0" algn="l">
                        <a:buNone/>
                      </a:pPr>
                      <a:r>
                        <a:t>Hosts per vCenter Server instance</a:t>
                      </a:r>
                    </a:p>
                  </a:txBody>
                  <a:tcPr/>
                </a:tc>
                <a:tc>
                  <a:txBody>
                    <a:bodyPr/>
                    <a:lstStyle/>
                    <a:p>
                      <a:pPr marL="0" indent="0" algn="l">
                        <a:buNone/>
                      </a:pPr>
                      <a:r>
                        <a:t>2,500</a:t>
                      </a:r>
                    </a:p>
                  </a:txBody>
                  <a:tcPr/>
                </a:tc>
                <a:extLst>
                  <a:ext uri="{0D108BD9-81ED-4DB2-BD59-A6C34878D82A}">
                    <a16:rowId xmlns:a16="http://schemas.microsoft.com/office/drawing/2014/main" val="10001"/>
                  </a:ext>
                </a:extLst>
              </a:tr>
              <a:tr h="370840">
                <a:tc>
                  <a:txBody>
                    <a:bodyPr/>
                    <a:lstStyle/>
                    <a:p>
                      <a:pPr marL="0" indent="0" algn="l">
                        <a:buNone/>
                      </a:pPr>
                      <a:r>
                        <a:t>Powered-on VMs per vCenter Server instance</a:t>
                      </a:r>
                    </a:p>
                  </a:txBody>
                  <a:tcPr/>
                </a:tc>
                <a:tc>
                  <a:txBody>
                    <a:bodyPr/>
                    <a:lstStyle/>
                    <a:p>
                      <a:pPr marL="0" indent="0" algn="l">
                        <a:buNone/>
                      </a:pPr>
                      <a:r>
                        <a:t>40,000</a:t>
                      </a:r>
                    </a:p>
                  </a:txBody>
                  <a:tcPr/>
                </a:tc>
                <a:extLst>
                  <a:ext uri="{0D108BD9-81ED-4DB2-BD59-A6C34878D82A}">
                    <a16:rowId xmlns:a16="http://schemas.microsoft.com/office/drawing/2014/main" val="10002"/>
                  </a:ext>
                </a:extLst>
              </a:tr>
              <a:tr h="370840">
                <a:tc>
                  <a:txBody>
                    <a:bodyPr/>
                    <a:lstStyle/>
                    <a:p>
                      <a:pPr marL="0" indent="0" algn="l">
                        <a:buNone/>
                      </a:pPr>
                      <a:r>
                        <a:t>Registered VMs per vCenter Server instance</a:t>
                      </a:r>
                    </a:p>
                  </a:txBody>
                  <a:tcPr/>
                </a:tc>
                <a:tc>
                  <a:txBody>
                    <a:bodyPr/>
                    <a:lstStyle/>
                    <a:p>
                      <a:pPr marL="0" indent="0" algn="l">
                        <a:buNone/>
                      </a:pPr>
                      <a:r>
                        <a:t>45,000</a:t>
                      </a:r>
                    </a:p>
                  </a:txBody>
                  <a:tcPr/>
                </a:tc>
                <a:extLst>
                  <a:ext uri="{0D108BD9-81ED-4DB2-BD59-A6C34878D82A}">
                    <a16:rowId xmlns:a16="http://schemas.microsoft.com/office/drawing/2014/main" val="10003"/>
                  </a:ext>
                </a:extLst>
              </a:tr>
              <a:tr h="370840">
                <a:tc>
                  <a:txBody>
                    <a:bodyPr/>
                    <a:lstStyle/>
                    <a:p>
                      <a:pPr marL="0" indent="0" algn="l">
                        <a:buNone/>
                      </a:pPr>
                      <a:r>
                        <a:t>Hosts per cluster</a:t>
                      </a:r>
                    </a:p>
                  </a:txBody>
                  <a:tcPr/>
                </a:tc>
                <a:tc>
                  <a:txBody>
                    <a:bodyPr/>
                    <a:lstStyle/>
                    <a:p>
                      <a:pPr marL="0" indent="0" algn="l">
                        <a:buNone/>
                      </a:pPr>
                      <a:r>
                        <a:t>64</a:t>
                      </a:r>
                    </a:p>
                  </a:txBody>
                  <a:tcPr/>
                </a:tc>
                <a:extLst>
                  <a:ext uri="{0D108BD9-81ED-4DB2-BD59-A6C34878D82A}">
                    <a16:rowId xmlns:a16="http://schemas.microsoft.com/office/drawing/2014/main" val="10004"/>
                  </a:ext>
                </a:extLst>
              </a:tr>
              <a:tr h="370840">
                <a:tc>
                  <a:txBody>
                    <a:bodyPr/>
                    <a:lstStyle/>
                    <a:p>
                      <a:pPr marL="0" indent="0" algn="l">
                        <a:buNone/>
                      </a:pPr>
                      <a:r>
                        <a:t>VMs per cluster</a:t>
                      </a:r>
                    </a:p>
                  </a:txBody>
                  <a:tcPr/>
                </a:tc>
                <a:tc>
                  <a:txBody>
                    <a:bodyPr/>
                    <a:lstStyle/>
                    <a:p>
                      <a:pPr marL="0" indent="0" algn="l">
                        <a:buNone/>
                      </a:pPr>
                      <a:r>
                        <a:t>8,000</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vCenter Server architecture</a:t>
            </a:r>
          </a:p>
          <a:p>
            <a:pPr>
              <a:buFont typeface="Arial" pitchFamily="34" charset="0"/>
              <a:buChar char="•"/>
            </a:pPr>
            <a:r>
              <a:t>Recognize how ESXi hosts communicate with vCenter Server</a:t>
            </a:r>
          </a:p>
          <a:p>
            <a:pPr>
              <a:buFont typeface="Arial" pitchFamily="34" charset="0"/>
              <a:buChar char="•"/>
            </a:pPr>
            <a:r>
              <a:t>Identify vCenter Server services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Deploying vCenter Server Appliance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455"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Deploy vCenter Server Appliance into an infrastructure</a:t>
            </a:r>
          </a:p>
          <a:p>
            <a:pPr>
              <a:buFont typeface="Arial" pitchFamily="34" charset="0"/>
              <a:buChar char="•"/>
            </a:pPr>
            <a:r>
              <a:t>Configure vCenter Server settings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4 - 17</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Preparing for vCenter Server Appliance Deployment</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Before deploying vCenter Server Appliance, you must complete several tasks:</a:t>
            </a:r>
          </a:p>
          <a:p>
            <a:pPr>
              <a:buFont typeface="Arial" pitchFamily="34" charset="0"/>
              <a:buChar char="•"/>
            </a:pPr>
            <a:r>
              <a:t>Verify that all vCenter Server Appliance system requirements are met.</a:t>
            </a:r>
          </a:p>
          <a:p>
            <a:pPr>
              <a:buFont typeface="Arial" pitchFamily="34" charset="0"/>
              <a:buChar char="•"/>
            </a:pPr>
            <a:r>
              <a:t>Get the fully qualified domain name (FQDN) or the static IP of the host machine on which you install vCenter Server Appliance.</a:t>
            </a:r>
          </a:p>
          <a:p>
            <a:pPr>
              <a:buFont typeface="Arial" pitchFamily="34" charset="0"/>
              <a:buChar char="•"/>
            </a:pPr>
            <a:r>
              <a:t>Ensure that clocks on all VMs in the vSphere network are synchronized.</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vCenter Server Appliance Native GUI Installer</a:t>
            </a:r>
          </a:p>
        </p:txBody>
      </p:sp>
      <p:pic>
        <p:nvPicPr>
          <p:cNvPr id="3" name="Content Placeholder 2|721|556"/>
          <p:cNvPicPr>
            <a:picLocks noGrp="1" noChangeAspect="1"/>
          </p:cNvPicPr>
          <p:nvPr>
            <p:ph sz="half" idx="1"/>
          </p:nvPr>
        </p:nvPicPr>
        <p:blipFill>
          <a:blip r:embed="rId4"/>
          <a:stretch>
            <a:fillRect/>
          </a:stretch>
        </p:blipFill>
        <p:spPr>
          <a:xfrm>
            <a:off x="4386894" y="914400"/>
            <a:ext cx="7089854"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GUI installer has several features:</a:t>
            </a:r>
          </a:p>
          <a:p>
            <a:pPr>
              <a:buFont typeface="Arial" pitchFamily="34" charset="0"/>
              <a:buChar char="•"/>
            </a:pPr>
            <a:r>
              <a:t>With the GUI installer, you can perform an interactive deployment of vCenter Server Appliance.</a:t>
            </a:r>
          </a:p>
          <a:p>
            <a:pPr>
              <a:buFont typeface="Arial" pitchFamily="34" charset="0"/>
              <a:buChar char="•"/>
            </a:pPr>
            <a:r>
              <a:t>The GUI installer is a native application for Windows, Linux, and macOS.</a:t>
            </a:r>
          </a:p>
          <a:p>
            <a:pPr>
              <a:buFont typeface="Arial" pitchFamily="34" charset="0"/>
              <a:buChar char="•"/>
            </a:pPr>
            <a:r>
              <a:t>The installer has no dependency on browsers or plug-ins.</a:t>
            </a:r>
          </a:p>
          <a:p>
            <a:pPr>
              <a:buFont typeface="Arial" pitchFamily="34" charset="0"/>
              <a:buChar char="•"/>
            </a:pPr>
            <a:r>
              <a:t>It performs validations and prechecks during the deployment.</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vCenter Server helps you centrally manage multiple ESXi hosts and their virtual machines. If you do not properly deploy, configure, and manage vCenter Server Appliance, your environment might experience reduced administrative efficiency or ESXi host and virtual machine downtime.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vCenter Server Appliance Installation</a:t>
            </a:r>
          </a:p>
        </p:txBody>
      </p:sp>
      <p:pic>
        <p:nvPicPr>
          <p:cNvPr id="3" name="Content Placeholder 2|1999|1010"/>
          <p:cNvPicPr>
            <a:picLocks noGrp="1" noChangeAspect="1"/>
          </p:cNvPicPr>
          <p:nvPr>
            <p:ph sz="half" idx="1"/>
          </p:nvPr>
        </p:nvPicPr>
        <p:blipFill>
          <a:blip r:embed="rId4"/>
          <a:stretch>
            <a:fillRect/>
          </a:stretch>
        </p:blipFill>
        <p:spPr>
          <a:xfrm>
            <a:off x="4277821" y="914400"/>
            <a:ext cx="7308000" cy="3692385"/>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vCenter Server Appliance installation is a two-stage process:</a:t>
            </a:r>
          </a:p>
          <a:p>
            <a:pPr>
              <a:buFont typeface="Arial" pitchFamily="34" charset="0"/>
              <a:buChar char="•"/>
            </a:pPr>
            <a:r>
              <a:t>Stage 1: Deployment of OVF</a:t>
            </a:r>
          </a:p>
          <a:p>
            <a:pPr>
              <a:buFont typeface="Arial" pitchFamily="34" charset="0"/>
              <a:buChar char="•"/>
            </a:pPr>
            <a:r>
              <a:t>Stage 2: Configuration</a:t>
            </a:r>
          </a:p>
          <a:p>
            <a:pPr marL="0" indent="0">
              <a:buNone/>
            </a:pPr>
            <a:r>
              <a:t>The deployment can be fully automated by using JSON templates with the CLI installer on Windows, Linux, or macOS.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4 - 20</a:t>
            </a:r>
            <a:endParaRPr 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vCenter Server Appliance Installation: Stage 1</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Stage 1 begins with the UI phase:</a:t>
            </a:r>
          </a:p>
          <a:p>
            <a:pPr>
              <a:buFont typeface="Arial" pitchFamily="34" charset="0"/>
              <a:buChar char="•"/>
            </a:pPr>
            <a:r>
              <a:t>Accept the EULA.</a:t>
            </a:r>
          </a:p>
          <a:p>
            <a:pPr>
              <a:buFont typeface="Arial" pitchFamily="34" charset="0"/>
              <a:buChar char="•"/>
            </a:pPr>
            <a:r>
              <a:t>Connect to the target ESXi host or vCenter Server system.</a:t>
            </a:r>
          </a:p>
          <a:p>
            <a:pPr>
              <a:buFont typeface="Arial" pitchFamily="34" charset="0"/>
              <a:buChar char="•"/>
            </a:pPr>
            <a:r>
              <a:t>Define the vCenter Server Appliance name and root password.</a:t>
            </a:r>
          </a:p>
          <a:p>
            <a:pPr>
              <a:buFont typeface="Arial" pitchFamily="34" charset="0"/>
              <a:buChar char="•"/>
            </a:pPr>
            <a:r>
              <a:t>Select compute size, storage size, and datastore location (thin disk).</a:t>
            </a:r>
          </a:p>
          <a:p>
            <a:pPr>
              <a:buFont typeface="Arial" pitchFamily="34" charset="0"/>
              <a:buChar char="•"/>
            </a:pPr>
            <a:r>
              <a:t>Define networking settings.</a:t>
            </a:r>
          </a:p>
          <a:p>
            <a:pPr marL="0" lvl="0" indent="0">
              <a:spcBef>
                <a:spcPts val="0"/>
              </a:spcBef>
              <a:spcAft>
                <a:spcPts val="0"/>
              </a:spcAft>
              <a:buNone/>
            </a:pPr>
            <a:r>
              <a:rPr lang="en-US" sz="2000" dirty="0">
                <a:solidFill>
                  <a:schemeClr val="tx2"/>
                </a:solidFill>
                <a:cs typeface="Calibri" pitchFamily="34" charset="0"/>
              </a:rPr>
              <a:t>Stage 1 continues with the deployment phase:</a:t>
            </a:r>
          </a:p>
          <a:p>
            <a:pPr>
              <a:buFont typeface="Arial" pitchFamily="34" charset="0"/>
              <a:buChar char="•"/>
            </a:pPr>
            <a:r>
              <a:t>OVF is deployed to the ESXi host.</a:t>
            </a:r>
          </a:p>
          <a:p>
            <a:pPr>
              <a:buFont typeface="Arial" pitchFamily="34" charset="0"/>
              <a:buChar char="•"/>
            </a:pPr>
            <a:r>
              <a:t>Disks and networking are configured.</a:t>
            </a:r>
          </a:p>
        </p:txBody>
      </p:sp>
      <p:pic>
        <p:nvPicPr>
          <p:cNvPr id="4" name="Content Placeholder 3|1683|1129"/>
          <p:cNvPicPr>
            <a:picLocks noGrp="1" noChangeAspect="1"/>
          </p:cNvPicPr>
          <p:nvPr>
            <p:ph sz="half" idx="2"/>
          </p:nvPr>
        </p:nvPicPr>
        <p:blipFill>
          <a:blip r:embed="rId4"/>
          <a:stretch>
            <a:fillRect/>
          </a:stretch>
        </p:blipFill>
        <p:spPr>
          <a:xfrm>
            <a:off x="6168396" y="914400"/>
            <a:ext cx="5400000" cy="3622459"/>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vCenter Server Appliance Installation: Stage 2</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Stage 2 is the configuration phase:</a:t>
            </a:r>
          </a:p>
          <a:p>
            <a:pPr>
              <a:buFont typeface="Arial" pitchFamily="34" charset="0"/>
              <a:buChar char="•"/>
            </a:pPr>
            <a:r>
              <a:t>Configure time synchronization mode and SSH access.</a:t>
            </a:r>
          </a:p>
          <a:p>
            <a:pPr>
              <a:buFont typeface="Arial" pitchFamily="34" charset="0"/>
              <a:buChar char="•"/>
            </a:pPr>
            <a:r>
              <a:t>Create a vCenter Single Sign-On domain or join an existing SSO domain.</a:t>
            </a:r>
          </a:p>
          <a:p>
            <a:pPr>
              <a:buFont typeface="Arial" pitchFamily="34" charset="0"/>
              <a:buChar char="•"/>
            </a:pPr>
            <a:r>
              <a:t>Join the Customer Experience Improvement Program (CEIP).</a:t>
            </a:r>
          </a:p>
        </p:txBody>
      </p:sp>
      <p:pic>
        <p:nvPicPr>
          <p:cNvPr id="4" name="Content Placeholder 3|1654|1129"/>
          <p:cNvPicPr>
            <a:picLocks noGrp="1" noChangeAspect="1"/>
          </p:cNvPicPr>
          <p:nvPr>
            <p:ph sz="half" idx="2"/>
          </p:nvPr>
        </p:nvPicPr>
        <p:blipFill>
          <a:blip r:embed="rId4"/>
          <a:stretch>
            <a:fillRect/>
          </a:stretch>
        </p:blipFill>
        <p:spPr>
          <a:xfrm>
            <a:off x="6168396" y="914400"/>
            <a:ext cx="5400000" cy="3685973"/>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1087"/>
          <p:cNvPicPr>
            <a:picLocks noGrp="1" noChangeAspect="1"/>
          </p:cNvPicPr>
          <p:nvPr>
            <p:ph sz="half" idx="12"/>
          </p:nvPr>
        </p:nvPicPr>
        <p:blipFill>
          <a:blip r:embed="rId4"/>
          <a:stretch>
            <a:fillRect/>
          </a:stretch>
        </p:blipFill>
        <p:spPr>
          <a:xfrm>
            <a:off x="1840363" y="1583697"/>
            <a:ext cx="8511273" cy="4628191"/>
          </a:xfrm>
          <a:prstGeom prst="rect">
            <a:avLst/>
          </a:prstGeom>
        </p:spPr>
      </p:pic>
      <p:sp>
        <p:nvSpPr>
          <p:cNvPr id="2" name="Title 1"/>
          <p:cNvSpPr>
            <a:spLocks noGrp="1"/>
          </p:cNvSpPr>
          <p:nvPr>
            <p:ph type="title"/>
          </p:nvPr>
        </p:nvSpPr>
        <p:spPr>
          <a:xfrm>
            <a:off x="609600" y="330200"/>
            <a:ext cx="10972800" cy="355600"/>
          </a:xfrm>
        </p:spPr>
        <p:txBody>
          <a:bodyPr/>
          <a:lstStyle/>
          <a:p>
            <a:r>
              <a:t>Getting Started with vCenter Server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After you deploy vCenter Server Appliance, use the vSphere Client to log in and manage your vCenter Server inventory: https://vCenter_Server_FQDN_or_IP_address/ui.</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95|1031"/>
          <p:cNvPicPr>
            <a:picLocks noGrp="1" noChangeAspect="1"/>
          </p:cNvPicPr>
          <p:nvPr>
            <p:ph sz="half" idx="12"/>
          </p:nvPr>
        </p:nvPicPr>
        <p:blipFill>
          <a:blip r:embed="rId4"/>
          <a:stretch>
            <a:fillRect/>
          </a:stretch>
        </p:blipFill>
        <p:spPr>
          <a:xfrm>
            <a:off x="2067095" y="1583697"/>
            <a:ext cx="8057810"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vCenter Server Using the vSphere Client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Using the vSphere Client, you can configure vCenter Server, including settings such as licensing, statistics collection, and logging.</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vCenter Server Appliance Management Interface</a:t>
            </a:r>
          </a:p>
        </p:txBody>
      </p:sp>
      <p:pic>
        <p:nvPicPr>
          <p:cNvPr id="3" name="Content Placeholder 2|1672|1129"/>
          <p:cNvPicPr>
            <a:picLocks noGrp="1" noChangeAspect="1"/>
          </p:cNvPicPr>
          <p:nvPr>
            <p:ph sz="half" idx="1"/>
          </p:nvPr>
        </p:nvPicPr>
        <p:blipFill>
          <a:blip r:embed="rId4"/>
          <a:stretch>
            <a:fillRect/>
          </a:stretch>
        </p:blipFill>
        <p:spPr>
          <a:xfrm>
            <a:off x="4277821" y="914400"/>
            <a:ext cx="7308000" cy="493464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Using the vCenter Server Appliance Management Interface (VAMI), you can configure and monitor your vCenter Server Appliance instance.</a:t>
            </a:r>
          </a:p>
          <a:p>
            <a:pPr marL="0" lvl="0" indent="0">
              <a:spcBef>
                <a:spcPts val="0"/>
              </a:spcBef>
              <a:spcAft>
                <a:spcPts val="0"/>
              </a:spcAft>
              <a:buNone/>
            </a:pPr>
            <a:r>
              <a:rPr lang="en-US" sz="2000" dirty="0">
                <a:solidFill>
                  <a:schemeClr val="tx2"/>
                </a:solidFill>
                <a:cs typeface="Calibri" pitchFamily="34" charset="0"/>
              </a:rPr>
              <a:t>Tasks include:</a:t>
            </a:r>
          </a:p>
          <a:p>
            <a:pPr>
              <a:buFont typeface="Arial" pitchFamily="34" charset="0"/>
              <a:buChar char="•"/>
            </a:pPr>
            <a:r>
              <a:t>Monitoring resource use by the appliance</a:t>
            </a:r>
          </a:p>
          <a:p>
            <a:pPr>
              <a:buFont typeface="Arial" pitchFamily="34" charset="0"/>
              <a:buChar char="•"/>
            </a:pPr>
            <a:r>
              <a:t>Backing up the appliance</a:t>
            </a:r>
          </a:p>
          <a:p>
            <a:pPr>
              <a:buFont typeface="Arial" pitchFamily="34" charset="0"/>
              <a:buChar char="•"/>
            </a:pPr>
            <a:r>
              <a:t>Monitoring vCenter Server services</a:t>
            </a:r>
          </a:p>
          <a:p>
            <a:pPr>
              <a:buFont typeface="Arial" pitchFamily="34" charset="0"/>
              <a:buChar char="•"/>
            </a:pPr>
            <a:r>
              <a:t>Adding additional network adapters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93|1129"/>
          <p:cNvPicPr>
            <a:picLocks noGrp="1" noChangeAspect="1"/>
          </p:cNvPicPr>
          <p:nvPr>
            <p:ph sz="half" idx="12"/>
          </p:nvPr>
        </p:nvPicPr>
        <p:blipFill>
          <a:blip r:embed="rId4"/>
          <a:stretch>
            <a:fillRect/>
          </a:stretch>
        </p:blipFill>
        <p:spPr>
          <a:xfrm>
            <a:off x="2420913" y="1583697"/>
            <a:ext cx="7350174" cy="4628191"/>
          </a:xfrm>
          <a:prstGeom prst="rect">
            <a:avLst/>
          </a:prstGeom>
        </p:spPr>
      </p:pic>
      <p:sp>
        <p:nvSpPr>
          <p:cNvPr id="2" name="Title 1"/>
          <p:cNvSpPr>
            <a:spLocks noGrp="1"/>
          </p:cNvSpPr>
          <p:nvPr>
            <p:ph type="title"/>
          </p:nvPr>
        </p:nvSpPr>
        <p:spPr>
          <a:xfrm>
            <a:off x="609600" y="330200"/>
            <a:ext cx="10972800" cy="355600"/>
          </a:xfrm>
        </p:spPr>
        <p:txBody>
          <a:bodyPr/>
          <a:lstStyle/>
          <a:p>
            <a:r>
              <a:t>vCenter Server Appliance Multihoming</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With vCenter Server Appliance 7.0 multihoming, you can configure multiple NICs to manage network traffic.</a:t>
            </a:r>
          </a:p>
          <a:p>
            <a:pPr marL="0" indent="0">
              <a:buNone/>
            </a:pPr>
            <a:r>
              <a:t>For example, vCenter Server High Availability requires a second NIC for its private network.</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4 - 26</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Click="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Demonstration: Deploying vCenter Server Appliance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Your instructor will run a demonstration.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Deploy vCenter Server Appliance into an infrastructure</a:t>
            </a:r>
          </a:p>
          <a:p>
            <a:pPr>
              <a:buFont typeface="Arial" pitchFamily="34" charset="0"/>
              <a:buChar char="•"/>
            </a:pPr>
            <a:r>
              <a:t>Configure vCenter Server settings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vSphere Licensing</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50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Centralized Management with vCenter Server</a:t>
            </a:r>
          </a:p>
          <a:p>
            <a:pPr>
              <a:buFont typeface="+mj-lt"/>
              <a:buAutoNum type="arabicPeriod" startAt="2"/>
            </a:pPr>
            <a:r>
              <a:t>Deploying vCenter Server Appliance</a:t>
            </a:r>
          </a:p>
          <a:p>
            <a:pPr>
              <a:buFont typeface="+mj-lt"/>
              <a:buAutoNum type="arabicPeriod" startAt="3"/>
            </a:pPr>
            <a:r>
              <a:t>vSphere Licensing</a:t>
            </a:r>
          </a:p>
          <a:p>
            <a:pPr>
              <a:buFont typeface="+mj-lt"/>
              <a:buAutoNum type="arabicPeriod" startAt="4"/>
            </a:pPr>
            <a:r>
              <a:t>Managing the vCenter Server Inventory</a:t>
            </a:r>
          </a:p>
          <a:p>
            <a:pPr>
              <a:buFont typeface="+mj-lt"/>
              <a:buAutoNum type="arabicPeriod" startAt="5"/>
            </a:pPr>
            <a:r>
              <a:t>vCenter Server Roles and Permissions</a:t>
            </a:r>
          </a:p>
          <a:p>
            <a:pPr>
              <a:buFont typeface="+mj-lt"/>
              <a:buAutoNum type="arabicPeriod" startAt="6"/>
            </a:pPr>
            <a:r>
              <a:t>Backing Up and Restoring vCenter Server Appliance</a:t>
            </a:r>
          </a:p>
          <a:p>
            <a:pPr>
              <a:buFont typeface="+mj-lt"/>
              <a:buAutoNum type="arabicPeriod" startAt="7"/>
            </a:pPr>
            <a:r>
              <a:t>Monitoring vCenter Server Appliance</a:t>
            </a:r>
          </a:p>
          <a:p>
            <a:pPr>
              <a:buFont typeface="+mj-lt"/>
              <a:buAutoNum type="arabicPeriod" startAt="8"/>
            </a:pPr>
            <a:r>
              <a:t>vCenter Server High Availability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View licensed features for vCenter Server or an ESXi host</a:t>
            </a:r>
          </a:p>
          <a:p>
            <a:pPr>
              <a:buFont typeface="Arial" pitchFamily="34" charset="0"/>
              <a:buChar char="•"/>
            </a:pPr>
            <a:r>
              <a:t>Add license keys to vCenter Server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Licensing Overview</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Licensing vSphere components is a two-step process:</a:t>
            </a:r>
          </a:p>
          <a:p>
            <a:pPr>
              <a:buFont typeface="+mj-lt"/>
              <a:buAutoNum type="arabicPeriod"/>
            </a:pPr>
            <a:r>
              <a:t>Add a license to the vCenter License Service.</a:t>
            </a:r>
          </a:p>
          <a:p>
            <a:pPr>
              <a:buFont typeface="+mj-lt"/>
              <a:buAutoNum type="arabicPeriod" startAt="2"/>
            </a:pPr>
            <a:r>
              <a:t>Assign the license to the ESXi hosts, vCenter Server Appliance instances, and other vSphere components.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License Service</a:t>
            </a:r>
          </a:p>
        </p:txBody>
      </p:sp>
      <p:pic>
        <p:nvPicPr>
          <p:cNvPr id="3" name="Content Placeholder 2|1887|1022"/>
          <p:cNvPicPr>
            <a:picLocks noGrp="1" noChangeAspect="1"/>
          </p:cNvPicPr>
          <p:nvPr>
            <p:ph sz="half" idx="1"/>
          </p:nvPr>
        </p:nvPicPr>
        <p:blipFill>
          <a:blip r:embed="rId4"/>
          <a:stretch>
            <a:fillRect/>
          </a:stretch>
        </p:blipFill>
        <p:spPr>
          <a:xfrm>
            <a:off x="4277821" y="914400"/>
            <a:ext cx="7308000" cy="3958015"/>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License Service runs on vCenter Server Appliance.</a:t>
            </a:r>
          </a:p>
          <a:p>
            <a:pPr marL="0" lvl="0" indent="0">
              <a:spcBef>
                <a:spcPts val="0"/>
              </a:spcBef>
              <a:spcAft>
                <a:spcPts val="0"/>
              </a:spcAft>
              <a:buNone/>
            </a:pPr>
            <a:r>
              <a:rPr lang="en-US" sz="2000" dirty="0">
                <a:solidFill>
                  <a:schemeClr val="tx2"/>
                </a:solidFill>
                <a:cs typeface="Calibri" pitchFamily="34" charset="0"/>
              </a:rPr>
              <a:t>The License Service performs the following functions:</a:t>
            </a:r>
          </a:p>
          <a:p>
            <a:pPr>
              <a:buFont typeface="Arial" pitchFamily="34" charset="0"/>
              <a:buChar char="•"/>
            </a:pPr>
            <a:r>
              <a:t>Provides centralized license management</a:t>
            </a:r>
          </a:p>
          <a:p>
            <a:pPr>
              <a:buFont typeface="Arial" pitchFamily="34" charset="0"/>
              <a:buChar char="•"/>
            </a:pPr>
            <a:r>
              <a:t>Provides an inventory of vSphere licenses</a:t>
            </a:r>
          </a:p>
          <a:p>
            <a:pPr>
              <a:buFont typeface="Arial" pitchFamily="34" charset="0"/>
              <a:buChar char="•"/>
            </a:pPr>
            <a:r>
              <a:t>Manages the license assignments for products that integrate with vSphere, such as Site Recovery Manager.</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408|464"/>
          <p:cNvPicPr>
            <a:picLocks noGrp="1" noChangeAspect="1"/>
          </p:cNvPicPr>
          <p:nvPr>
            <p:ph sz="half" idx="12"/>
          </p:nvPr>
        </p:nvPicPr>
        <p:blipFill>
          <a:blip r:embed="rId4"/>
          <a:stretch>
            <a:fillRect/>
          </a:stretch>
        </p:blipFill>
        <p:spPr>
          <a:xfrm>
            <a:off x="609600" y="1583697"/>
            <a:ext cx="10972800" cy="3616036"/>
          </a:xfrm>
          <a:prstGeom prst="rect">
            <a:avLst/>
          </a:prstGeom>
        </p:spPr>
      </p:pic>
      <p:sp>
        <p:nvSpPr>
          <p:cNvPr id="2" name="Title 1"/>
          <p:cNvSpPr>
            <a:spLocks noGrp="1"/>
          </p:cNvSpPr>
          <p:nvPr>
            <p:ph type="title"/>
          </p:nvPr>
        </p:nvSpPr>
        <p:spPr>
          <a:xfrm>
            <a:off x="609600" y="330200"/>
            <a:ext cx="10972800" cy="355600"/>
          </a:xfrm>
        </p:spPr>
        <p:txBody>
          <a:bodyPr/>
          <a:lstStyle/>
          <a:p>
            <a:r>
              <a:t>Adding License Keys to vCenter Server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must assign a license to vCenter Server before its 60-day evaluation period expires.</a:t>
            </a:r>
          </a:p>
          <a:p>
            <a:pPr marL="0" indent="0">
              <a:buNone/>
            </a:pPr>
            <a:r>
              <a:t>Select </a:t>
            </a:r>
            <a:r>
              <a:rPr lang="en-US" sz="2000" b="1" dirty="0">
                <a:solidFill>
                  <a:srgbClr val="000000"/>
                </a:solidFill>
                <a:cs typeface="Courier New" pitchFamily="49" charset="0"/>
              </a:rPr>
              <a:t>Menu</a:t>
            </a:r>
            <a:r>
              <a:t> &gt; </a:t>
            </a:r>
            <a:r>
              <a:rPr lang="en-US" sz="2000" b="1" dirty="0">
                <a:solidFill>
                  <a:srgbClr val="000000"/>
                </a:solidFill>
                <a:cs typeface="Courier New" pitchFamily="49" charset="0"/>
              </a:rPr>
              <a:t>Administration</a:t>
            </a:r>
            <a:r>
              <a:t> &gt; </a:t>
            </a:r>
            <a:r>
              <a:rPr lang="en-US" sz="2000" b="1" dirty="0">
                <a:solidFill>
                  <a:srgbClr val="000000"/>
                </a:solidFill>
                <a:cs typeface="Courier New" pitchFamily="49" charset="0"/>
              </a:rPr>
              <a:t>Licenses </a:t>
            </a:r>
            <a:r>
              <a:t>to open the Licenses pane.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12|868"/>
          <p:cNvPicPr>
            <a:picLocks noGrp="1" noChangeAspect="1"/>
          </p:cNvPicPr>
          <p:nvPr>
            <p:ph sz="half" idx="12"/>
          </p:nvPr>
        </p:nvPicPr>
        <p:blipFill>
          <a:blip r:embed="rId4"/>
          <a:stretch>
            <a:fillRect/>
          </a:stretch>
        </p:blipFill>
        <p:spPr>
          <a:xfrm>
            <a:off x="1531793" y="1583697"/>
            <a:ext cx="9128413" cy="4628191"/>
          </a:xfrm>
          <a:prstGeom prst="rect">
            <a:avLst/>
          </a:prstGeom>
        </p:spPr>
      </p:pic>
      <p:sp>
        <p:nvSpPr>
          <p:cNvPr id="2" name="Title 1"/>
          <p:cNvSpPr>
            <a:spLocks noGrp="1"/>
          </p:cNvSpPr>
          <p:nvPr>
            <p:ph type="title"/>
          </p:nvPr>
        </p:nvSpPr>
        <p:spPr>
          <a:xfrm>
            <a:off x="609600" y="330200"/>
            <a:ext cx="10972800" cy="355600"/>
          </a:xfrm>
        </p:spPr>
        <p:txBody>
          <a:bodyPr/>
          <a:lstStyle/>
          <a:p>
            <a:r>
              <a:t>Assigning the License to the vSphere Component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assign a license to an asset, such as vCenter Server.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54|1129"/>
          <p:cNvPicPr>
            <a:picLocks noGrp="1" noChangeAspect="1"/>
          </p:cNvPicPr>
          <p:nvPr>
            <p:ph sz="half" idx="12"/>
          </p:nvPr>
        </p:nvPicPr>
        <p:blipFill>
          <a:blip r:embed="rId4"/>
          <a:stretch>
            <a:fillRect/>
          </a:stretch>
        </p:blipFill>
        <p:spPr>
          <a:xfrm>
            <a:off x="2295882" y="1583697"/>
            <a:ext cx="7600235" cy="4628191"/>
          </a:xfrm>
          <a:prstGeom prst="rect">
            <a:avLst/>
          </a:prstGeom>
        </p:spPr>
      </p:pic>
      <p:sp>
        <p:nvSpPr>
          <p:cNvPr id="2" name="Title 1"/>
          <p:cNvSpPr>
            <a:spLocks noGrp="1"/>
          </p:cNvSpPr>
          <p:nvPr>
            <p:ph type="title"/>
          </p:nvPr>
        </p:nvSpPr>
        <p:spPr>
          <a:xfrm>
            <a:off x="609600" y="330200"/>
            <a:ext cx="10972800" cy="355600"/>
          </a:xfrm>
        </p:spPr>
        <p:txBody>
          <a:bodyPr/>
          <a:lstStyle/>
          <a:p>
            <a:r>
              <a:t>Viewing Licensed Features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assign valid license keys to your ESXi hosts and vCenter Server instance using the Licensing pane. This pane shows the type of license and available features.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6: Adding vSphere Licenses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the vSphere Client to add vSphere licenses to vCenter Server and assign a license to vCenter Server:</a:t>
            </a:r>
          </a:p>
          <a:p>
            <a:pPr>
              <a:buFont typeface="+mj-lt"/>
              <a:buAutoNum type="arabicPeriod"/>
            </a:pPr>
            <a:r>
              <a:t>Add vSphere Licenses to vCenter Server</a:t>
            </a:r>
          </a:p>
          <a:p>
            <a:pPr>
              <a:buFont typeface="+mj-lt"/>
              <a:buAutoNum type="arabicPeriod" startAt="2"/>
            </a:pPr>
            <a:r>
              <a:t>Assign a License to the vCenter Server Instance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View licensed features for vCenter Server or an ESXi host</a:t>
            </a:r>
          </a:p>
          <a:p>
            <a:pPr>
              <a:buFont typeface="Arial" pitchFamily="34" charset="0"/>
              <a:buChar char="•"/>
            </a:pPr>
            <a:r>
              <a:t>Add license keys to vCenter Server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Managing the vCenter Server Inventory</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535"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Use the vSphere Client to manage the vCenter Server inventory</a:t>
            </a:r>
          </a:p>
          <a:p>
            <a:pPr>
              <a:buFont typeface="Arial" pitchFamily="34" charset="0"/>
              <a:buChar char="•"/>
            </a:pPr>
            <a:r>
              <a:t>Create and organize vCenter Server inventory objects</a:t>
            </a:r>
          </a:p>
          <a:p>
            <a:pPr>
              <a:buFont typeface="Arial" pitchFamily="34" charset="0"/>
              <a:buChar char="•"/>
            </a:pPr>
            <a:r>
              <a:t>Add data center and organizational objects to vCenter Server</a:t>
            </a:r>
          </a:p>
          <a:p>
            <a:pPr>
              <a:buFont typeface="Arial" pitchFamily="34" charset="0"/>
              <a:buChar char="•"/>
            </a:pPr>
            <a:r>
              <a:t>Add hosts to vCenter Server</a:t>
            </a:r>
          </a:p>
          <a:p>
            <a:pPr>
              <a:buFont typeface="Arial" pitchFamily="34" charset="0"/>
              <a:buChar char="•"/>
            </a:pPr>
            <a:r>
              <a:t>Recognize how to create custom inventory tags for inventory objects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4 - 39</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vCenter Server Requirements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Virtual Beans has the following requirements for vCenter Server (the management platform):</a:t>
            </a:r>
          </a:p>
          <a:p>
            <a:pPr>
              <a:buFont typeface="Arial" pitchFamily="34" charset="0"/>
              <a:buChar char="•"/>
            </a:pPr>
            <a:r>
              <a:t>Use Active Directory for user and group authentication.</a:t>
            </a:r>
          </a:p>
          <a:p>
            <a:pPr>
              <a:buFont typeface="Arial" pitchFamily="34" charset="0"/>
              <a:buChar char="•"/>
            </a:pPr>
            <a:r>
              <a:t>Restrict user access to vCenter Server:</a:t>
            </a:r>
          </a:p>
          <a:p>
            <a:pPr lvl="1">
              <a:buFont typeface="Calibri" pitchFamily="34" charset="0"/>
              <a:buChar char="—"/>
            </a:pPr>
            <a:r>
              <a:t>System administrators: Administrative rights to the entire vSphere environment</a:t>
            </a:r>
          </a:p>
          <a:p>
            <a:pPr lvl="1">
              <a:buFont typeface="Calibri" pitchFamily="34" charset="0"/>
              <a:buChar char="—"/>
            </a:pPr>
            <a:r>
              <a:t>Operators: Provision VMs and monitor, and troubleshoot vSphere problems</a:t>
            </a:r>
          </a:p>
          <a:p>
            <a:pPr>
              <a:buFont typeface="Arial" pitchFamily="34" charset="0"/>
              <a:buChar char="•"/>
            </a:pPr>
            <a:r>
              <a:t>When the new data center comes online, manage both data centers from a centralized management console.</a:t>
            </a:r>
          </a:p>
          <a:p>
            <a:pPr marL="0" indent="0">
              <a:buNone/>
            </a:pPr>
            <a:r>
              <a:t>As a Virtual Beans administrator, you are responsible for installing and configuring vCenter Server, and setting up user access.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04"/>
          <p:cNvPicPr>
            <a:picLocks noGrp="1" noChangeAspect="1"/>
          </p:cNvPicPr>
          <p:nvPr>
            <p:ph sz="half" idx="12"/>
          </p:nvPr>
        </p:nvPicPr>
        <p:blipFill>
          <a:blip r:embed="rId4"/>
          <a:stretch>
            <a:fillRect/>
          </a:stretch>
        </p:blipFill>
        <p:spPr>
          <a:xfrm>
            <a:off x="1477029" y="1583697"/>
            <a:ext cx="9237942" cy="4628191"/>
          </a:xfrm>
          <a:prstGeom prst="rect">
            <a:avLst/>
          </a:prstGeom>
        </p:spPr>
      </p:pic>
      <p:sp>
        <p:nvSpPr>
          <p:cNvPr id="2" name="Title 1"/>
          <p:cNvSpPr>
            <a:spLocks noGrp="1"/>
          </p:cNvSpPr>
          <p:nvPr>
            <p:ph type="title"/>
          </p:nvPr>
        </p:nvSpPr>
        <p:spPr>
          <a:xfrm>
            <a:off x="609600" y="330200"/>
            <a:ext cx="10972800" cy="355600"/>
          </a:xfrm>
        </p:spPr>
        <p:txBody>
          <a:bodyPr/>
          <a:lstStyle/>
          <a:p>
            <a:r>
              <a:t>vSphere Client Shortcuts Page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From the vSphere Client Shortcuts page, you can manage your vCenter Server system inventory, monitor your infrastructure environment, and complete system administration tasks.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985"/>
          <p:cNvPicPr>
            <a:picLocks noGrp="1" noChangeAspect="1"/>
          </p:cNvPicPr>
          <p:nvPr>
            <p:ph sz="half" idx="12"/>
          </p:nvPr>
        </p:nvPicPr>
        <p:blipFill>
          <a:blip r:embed="rId4"/>
          <a:stretch>
            <a:fillRect/>
          </a:stretch>
        </p:blipFill>
        <p:spPr>
          <a:xfrm>
            <a:off x="1399678" y="1583697"/>
            <a:ext cx="9392643" cy="4628191"/>
          </a:xfrm>
          <a:prstGeom prst="rect">
            <a:avLst/>
          </a:prstGeom>
        </p:spPr>
      </p:pic>
      <p:sp>
        <p:nvSpPr>
          <p:cNvPr id="2" name="Title 1"/>
          <p:cNvSpPr>
            <a:spLocks noGrp="1"/>
          </p:cNvSpPr>
          <p:nvPr>
            <p:ph type="title"/>
          </p:nvPr>
        </p:nvSpPr>
        <p:spPr>
          <a:xfrm>
            <a:off x="609600" y="330200"/>
            <a:ext cx="10972800" cy="355600"/>
          </a:xfrm>
        </p:spPr>
        <p:txBody>
          <a:bodyPr/>
          <a:lstStyle/>
          <a:p>
            <a:r>
              <a:t>Using the Navigation Pane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use the navigation pane to browse and select objects in the vCenter Server inventory.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4 - 41</a:t>
            </a:r>
            <a:endParaRPr 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861|160"/>
          <p:cNvPicPr>
            <a:picLocks noGrp="1" noChangeAspect="1"/>
          </p:cNvPicPr>
          <p:nvPr>
            <p:ph sz="half" idx="12"/>
          </p:nvPr>
        </p:nvPicPr>
        <p:blipFill>
          <a:blip r:embed="rId4"/>
          <a:stretch>
            <a:fillRect/>
          </a:stretch>
        </p:blipFill>
        <p:spPr>
          <a:xfrm>
            <a:off x="609600" y="1583697"/>
            <a:ext cx="10972800" cy="2036757"/>
          </a:xfrm>
          <a:prstGeom prst="rect">
            <a:avLst/>
          </a:prstGeom>
        </p:spPr>
      </p:pic>
      <p:sp>
        <p:nvSpPr>
          <p:cNvPr id="2" name="Title 1"/>
          <p:cNvSpPr>
            <a:spLocks noGrp="1"/>
          </p:cNvSpPr>
          <p:nvPr>
            <p:ph type="title"/>
          </p:nvPr>
        </p:nvSpPr>
        <p:spPr>
          <a:xfrm>
            <a:off x="609600" y="330200"/>
            <a:ext cx="10972800" cy="355600"/>
          </a:xfrm>
        </p:spPr>
        <p:txBody>
          <a:bodyPr/>
          <a:lstStyle/>
          <a:p>
            <a:r>
              <a:t>vCenter Server Views for Hosts, Clusters, VMs, and Templates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Host and cluster objects are shown in one view, and VM and template objects are displayed in another view.</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4 - 42</a:t>
            </a:r>
            <a:endParaRPr 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vCenter Server Views for Storage and Networks</a:t>
            </a:r>
          </a:p>
        </p:txBody>
      </p:sp>
      <p:pic>
        <p:nvPicPr>
          <p:cNvPr id="3" name="Content Placeholder 2|372|307"/>
          <p:cNvPicPr>
            <a:picLocks noGrp="1" noChangeAspect="1"/>
          </p:cNvPicPr>
          <p:nvPr>
            <p:ph sz="half" idx="1"/>
          </p:nvPr>
        </p:nvPicPr>
        <p:blipFill>
          <a:blip r:embed="rId4"/>
          <a:stretch>
            <a:fillRect/>
          </a:stretch>
        </p:blipFill>
        <p:spPr>
          <a:xfrm>
            <a:off x="4617240" y="914400"/>
            <a:ext cx="6629161"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Storage inventory view shows all the details for datastores in the data center. The Networking inventory view shows all standard switches and distributed switches.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4 - 43</a:t>
            </a:r>
            <a:endParaRPr 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52|1129"/>
          <p:cNvPicPr>
            <a:picLocks noGrp="1" noChangeAspect="1"/>
          </p:cNvPicPr>
          <p:nvPr>
            <p:ph sz="half" idx="12"/>
          </p:nvPr>
        </p:nvPicPr>
        <p:blipFill>
          <a:blip r:embed="rId4"/>
          <a:stretch>
            <a:fillRect/>
          </a:stretch>
        </p:blipFill>
        <p:spPr>
          <a:xfrm>
            <a:off x="2299981" y="1583697"/>
            <a:ext cx="7592037" cy="4628191"/>
          </a:xfrm>
          <a:prstGeom prst="rect">
            <a:avLst/>
          </a:prstGeom>
        </p:spPr>
      </p:pic>
      <p:sp>
        <p:nvSpPr>
          <p:cNvPr id="2" name="Title 1"/>
          <p:cNvSpPr>
            <a:spLocks noGrp="1"/>
          </p:cNvSpPr>
          <p:nvPr>
            <p:ph type="title"/>
          </p:nvPr>
        </p:nvSpPr>
        <p:spPr>
          <a:xfrm>
            <a:off x="609600" y="330200"/>
            <a:ext cx="10972800" cy="355600"/>
          </a:xfrm>
        </p:spPr>
        <p:txBody>
          <a:bodyPr/>
          <a:lstStyle/>
          <a:p>
            <a:r>
              <a:t>Viewing Object Information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Because you can view object information and access related objects, monitoring and managing object properties is easy.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virtual data center is a logical organization of all the inventory objects required to complete a fully functional environment for operating VMs:</a:t>
            </a:r>
          </a:p>
          <a:p>
            <a:pPr>
              <a:buFont typeface="Arial" pitchFamily="34" charset="0"/>
              <a:buChar char="•"/>
            </a:pPr>
            <a:r>
              <a:t>You can create multiple data centers to organize sets of environments.</a:t>
            </a:r>
          </a:p>
          <a:p>
            <a:pPr>
              <a:buFont typeface="Arial" pitchFamily="34" charset="0"/>
              <a:buChar char="•"/>
            </a:pPr>
            <a:r>
              <a:t>Each data center has its own hosts, VMs, templates, datastores, and networks.</a:t>
            </a:r>
          </a:p>
        </p:txBody>
      </p:sp>
      <p:pic>
        <p:nvPicPr>
          <p:cNvPr id="5" name="Content Placeholder 2|1000|43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953799" y="2756290"/>
            <a:ext cx="8284403"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Data Center Objects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4 - 45</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64"/>
          <p:cNvPicPr>
            <a:picLocks noGrp="1" noChangeAspect="1"/>
          </p:cNvPicPr>
          <p:nvPr>
            <p:ph sz="half" idx="12"/>
          </p:nvPr>
        </p:nvPicPr>
        <p:blipFill>
          <a:blip r:embed="rId4"/>
          <a:stretch>
            <a:fillRect/>
          </a:stretch>
        </p:blipFill>
        <p:spPr>
          <a:xfrm>
            <a:off x="1992337" y="1583697"/>
            <a:ext cx="8207325" cy="4628191"/>
          </a:xfrm>
          <a:prstGeom prst="rect">
            <a:avLst/>
          </a:prstGeom>
        </p:spPr>
      </p:pic>
      <p:sp>
        <p:nvSpPr>
          <p:cNvPr id="2" name="Title 1"/>
          <p:cNvSpPr>
            <a:spLocks noGrp="1"/>
          </p:cNvSpPr>
          <p:nvPr>
            <p:ph type="title"/>
          </p:nvPr>
        </p:nvSpPr>
        <p:spPr>
          <a:xfrm>
            <a:off x="609600" y="330200"/>
            <a:ext cx="10972800" cy="355600"/>
          </a:xfrm>
        </p:spPr>
        <p:txBody>
          <a:bodyPr/>
          <a:lstStyle/>
          <a:p>
            <a:r>
              <a:t>Organizing Inventory Objects into Folders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Objects in a data center can be placed into folders. You can create folders and subfolders to better organize systems.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4 - 46</a:t>
            </a:r>
            <a:endParaRPr lang="en-US" dirty="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add a data center, a host, a cluster, and folders to vCenter Server.</a:t>
            </a:r>
          </a:p>
          <a:p>
            <a:pPr marL="0" indent="0">
              <a:buNone/>
            </a:pPr>
            <a:r>
              <a:t>You can use folders to group objects of the same type for easier management.</a:t>
            </a:r>
          </a:p>
        </p:txBody>
      </p:sp>
      <p:pic>
        <p:nvPicPr>
          <p:cNvPr id="5" name="Content Placeholder 2|1806|60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713882" y="2756290"/>
            <a:ext cx="10764237"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Adding a Data Center and Organizational Objects to vCenter Server</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4 - 47</a:t>
            </a:r>
            <a:endParaRPr lang="en-US"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24|797"/>
          <p:cNvPicPr>
            <a:picLocks noGrp="1" noChangeAspect="1"/>
          </p:cNvPicPr>
          <p:nvPr>
            <p:ph sz="half" idx="12"/>
          </p:nvPr>
        </p:nvPicPr>
        <p:blipFill>
          <a:blip r:embed="rId4"/>
          <a:stretch>
            <a:fillRect/>
          </a:stretch>
        </p:blipFill>
        <p:spPr>
          <a:xfrm>
            <a:off x="1090353" y="1583697"/>
            <a:ext cx="10011294" cy="4628191"/>
          </a:xfrm>
          <a:prstGeom prst="rect">
            <a:avLst/>
          </a:prstGeom>
        </p:spPr>
      </p:pic>
      <p:sp>
        <p:nvSpPr>
          <p:cNvPr id="2" name="Title 1"/>
          <p:cNvSpPr>
            <a:spLocks noGrp="1"/>
          </p:cNvSpPr>
          <p:nvPr>
            <p:ph type="title"/>
          </p:nvPr>
        </p:nvSpPr>
        <p:spPr>
          <a:xfrm>
            <a:off x="609600" y="330200"/>
            <a:ext cx="10972800" cy="355600"/>
          </a:xfrm>
        </p:spPr>
        <p:txBody>
          <a:bodyPr/>
          <a:lstStyle/>
          <a:p>
            <a:r>
              <a:t>Adding ESXi Hosts to vCenter Server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add ESXi hosts to vCenter Server using the vSphere Client.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Creating Custom Tags for Inventory Objects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use tags to attach metadata to objects in the vCenter Server inventory. Tags help make these objects more sortable.</a:t>
            </a:r>
          </a:p>
          <a:p>
            <a:pPr marL="0" indent="0">
              <a:buNone/>
            </a:pPr>
            <a:r>
              <a:t>You can associate a set of objects of the same type by searching for objectives by a given tag.</a:t>
            </a:r>
          </a:p>
          <a:p>
            <a:pPr marL="0" indent="0">
              <a:buNone/>
            </a:pPr>
            <a:r>
              <a:t>You can use tags to group and manage VMs, clusters, and datastores, for example:</a:t>
            </a:r>
          </a:p>
          <a:p>
            <a:pPr>
              <a:buFont typeface="Arial" pitchFamily="34" charset="0"/>
              <a:buChar char="•"/>
            </a:pPr>
            <a:r>
              <a:t>Tag VMs that run production workloads.</a:t>
            </a:r>
          </a:p>
          <a:p>
            <a:pPr>
              <a:buFont typeface="Arial" pitchFamily="34" charset="0"/>
              <a:buChar char="•"/>
            </a:pPr>
            <a:r>
              <a:t>Tag VMs based on their guest operating system.</a:t>
            </a:r>
          </a:p>
        </p:txBody>
      </p:sp>
      <p:pic>
        <p:nvPicPr>
          <p:cNvPr id="4" name="Content Placeholder 3|1456|1129"/>
          <p:cNvPicPr>
            <a:picLocks noGrp="1" noChangeAspect="1"/>
          </p:cNvPicPr>
          <p:nvPr>
            <p:ph sz="half" idx="2"/>
          </p:nvPr>
        </p:nvPicPr>
        <p:blipFill>
          <a:blip r:embed="rId4"/>
          <a:stretch>
            <a:fillRect/>
          </a:stretch>
        </p:blipFill>
        <p:spPr>
          <a:xfrm>
            <a:off x="6168396" y="914400"/>
            <a:ext cx="5400000" cy="4187225"/>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4 - 49</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Centralized Management with vCenter Server</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41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Lab: Creating and Managing the vCenter Server Inventory</a:t>
            </a:r>
            <a:br/>
            <a:r>
              <a:t>Lab: Configuring Active Directory: Joining a Domain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7: Creating and Managing the vCenter Server Inventory</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the vSphere Client to create and configure objects in the vCenter Server inventory:</a:t>
            </a:r>
          </a:p>
          <a:p>
            <a:pPr>
              <a:buFont typeface="+mj-lt"/>
              <a:buAutoNum type="arabicPeriod"/>
            </a:pPr>
            <a:r>
              <a:t>Create a Data Center Object</a:t>
            </a:r>
          </a:p>
          <a:p>
            <a:pPr>
              <a:buFont typeface="+mj-lt"/>
              <a:buAutoNum type="arabicPeriod" startAt="2"/>
            </a:pPr>
            <a:r>
              <a:t>Add ESXi Hosts to the Inventory</a:t>
            </a:r>
          </a:p>
          <a:p>
            <a:pPr>
              <a:buFont typeface="+mj-lt"/>
              <a:buAutoNum type="arabicPeriod" startAt="3"/>
            </a:pPr>
            <a:r>
              <a:t>View Information About the ESXi Hosts</a:t>
            </a:r>
          </a:p>
          <a:p>
            <a:pPr>
              <a:buFont typeface="+mj-lt"/>
              <a:buAutoNum type="arabicPeriod" startAt="4"/>
            </a:pPr>
            <a:r>
              <a:t>Configure the ESXi Hosts as NTP Clients</a:t>
            </a:r>
          </a:p>
          <a:p>
            <a:pPr>
              <a:buFont typeface="+mj-lt"/>
              <a:buAutoNum type="arabicPeriod" startAt="5"/>
            </a:pPr>
            <a:r>
              <a:t>Create a Folder for the ESXi Hosts</a:t>
            </a:r>
          </a:p>
          <a:p>
            <a:pPr>
              <a:buFont typeface="+mj-lt"/>
              <a:buAutoNum type="arabicPeriod" startAt="6"/>
            </a:pPr>
            <a:r>
              <a:t>Create Folders for VMs and VM Templates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4 - 51</a:t>
            </a:r>
            <a:endParaRPr lang="en-US"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8: Configuring Active Directory: Joining a Domain</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Join vCenter Server to the vclass.local domain:</a:t>
            </a:r>
          </a:p>
          <a:p>
            <a:pPr>
              <a:buFont typeface="+mj-lt"/>
              <a:buAutoNum type="arabicPeriod"/>
            </a:pPr>
            <a:r>
              <a:t>Join vCenter Server to the vclass.local Domain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4 - 52</a:t>
            </a:r>
            <a:endParaRPr 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Use the vSphere Client to manage the vCenter Server inventory</a:t>
            </a:r>
          </a:p>
          <a:p>
            <a:pPr>
              <a:buFont typeface="Arial" pitchFamily="34" charset="0"/>
              <a:buChar char="•"/>
            </a:pPr>
            <a:r>
              <a:t>Create and organize vCenter Server inventory objects</a:t>
            </a:r>
          </a:p>
          <a:p>
            <a:pPr>
              <a:buFont typeface="Arial" pitchFamily="34" charset="0"/>
              <a:buChar char="•"/>
            </a:pPr>
            <a:r>
              <a:t>Add data center and organizational objects to vCenter Server</a:t>
            </a:r>
          </a:p>
          <a:p>
            <a:pPr>
              <a:buFont typeface="Arial" pitchFamily="34" charset="0"/>
              <a:buChar char="•"/>
            </a:pPr>
            <a:r>
              <a:t>Add hosts to vCenter Server</a:t>
            </a:r>
          </a:p>
          <a:p>
            <a:pPr>
              <a:buFont typeface="Arial" pitchFamily="34" charset="0"/>
              <a:buChar char="•"/>
            </a:pPr>
            <a:r>
              <a:t>Recognize how to create custom inventory tags for inventory objects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vCenter Server Roles and Permissions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59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Define the term permission in the context of vCenter Server</a:t>
            </a:r>
          </a:p>
          <a:p>
            <a:pPr>
              <a:buFont typeface="Arial" pitchFamily="34" charset="0"/>
              <a:buChar char="•"/>
            </a:pPr>
            <a:r>
              <a:t>Describe the rules for applying permissions</a:t>
            </a:r>
          </a:p>
          <a:p>
            <a:pPr>
              <a:buFont typeface="Arial" pitchFamily="34" charset="0"/>
              <a:buChar char="•"/>
            </a:pPr>
            <a:r>
              <a:t>Create a custom role</a:t>
            </a:r>
          </a:p>
          <a:p>
            <a:pPr>
              <a:buFont typeface="Arial" pitchFamily="34" charset="0"/>
              <a:buChar char="•"/>
            </a:pPr>
            <a:r>
              <a:t>Create a permission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vCenter Server Permissions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Using the access control system, the vCenter Server administrator can define user privileges to access objects in the inventory.</a:t>
            </a:r>
          </a:p>
          <a:p>
            <a:pPr marL="0" lvl="0" indent="0">
              <a:spcBef>
                <a:spcPts val="0"/>
              </a:spcBef>
              <a:spcAft>
                <a:spcPts val="0"/>
              </a:spcAft>
              <a:buNone/>
            </a:pPr>
            <a:r>
              <a:rPr lang="en-US" sz="2000" dirty="0">
                <a:solidFill>
                  <a:schemeClr val="tx2"/>
                </a:solidFill>
                <a:cs typeface="Calibri" pitchFamily="34" charset="0"/>
              </a:rPr>
              <a:t>The following concepts are important:</a:t>
            </a:r>
          </a:p>
          <a:p>
            <a:pPr>
              <a:buFont typeface="Arial" pitchFamily="34" charset="0"/>
              <a:buChar char="•"/>
            </a:pPr>
            <a:r>
              <a:t>Privilege: An action that can be performed</a:t>
            </a:r>
          </a:p>
          <a:p>
            <a:pPr>
              <a:buFont typeface="Arial" pitchFamily="34" charset="0"/>
              <a:buChar char="•"/>
            </a:pPr>
            <a:r>
              <a:t>Object: The target of the action</a:t>
            </a:r>
          </a:p>
          <a:p>
            <a:pPr>
              <a:buFont typeface="Arial" pitchFamily="34" charset="0"/>
              <a:buChar char="•"/>
            </a:pPr>
            <a:r>
              <a:t>User or group: Indication of who can perform the action</a:t>
            </a:r>
          </a:p>
          <a:p>
            <a:pPr>
              <a:buFont typeface="Arial" pitchFamily="34" charset="0"/>
              <a:buChar char="•"/>
            </a:pPr>
            <a:r>
              <a:t>Role: A set of privileges</a:t>
            </a:r>
          </a:p>
          <a:p>
            <a:pPr>
              <a:buFont typeface="Arial" pitchFamily="34" charset="0"/>
              <a:buChar char="•"/>
            </a:pPr>
            <a:r>
              <a:t>Permission: Gives one user or group a role (set of privileges) for the selected object</a:t>
            </a:r>
          </a:p>
        </p:txBody>
      </p:sp>
      <p:pic>
        <p:nvPicPr>
          <p:cNvPr id="4" name="Content Placeholder 3|1000|542"/>
          <p:cNvPicPr>
            <a:picLocks noGrp="1" noChangeAspect="1"/>
          </p:cNvPicPr>
          <p:nvPr>
            <p:ph sz="half" idx="2"/>
          </p:nvPr>
        </p:nvPicPr>
        <p:blipFill>
          <a:blip r:embed="rId4"/>
          <a:stretch>
            <a:fillRect/>
          </a:stretch>
        </p:blipFill>
        <p:spPr>
          <a:xfrm>
            <a:off x="6168396" y="914400"/>
            <a:ext cx="5400000" cy="2921598"/>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4 - 56</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Roles</a:t>
            </a:r>
          </a:p>
        </p:txBody>
      </p:sp>
      <p:pic>
        <p:nvPicPr>
          <p:cNvPr id="3" name="Content Placeholder 2|1647|1129"/>
          <p:cNvPicPr>
            <a:picLocks noGrp="1" noChangeAspect="1"/>
          </p:cNvPicPr>
          <p:nvPr>
            <p:ph sz="half" idx="1"/>
          </p:nvPr>
        </p:nvPicPr>
        <p:blipFill>
          <a:blip r:embed="rId4"/>
          <a:stretch>
            <a:fillRect/>
          </a:stretch>
        </p:blipFill>
        <p:spPr>
          <a:xfrm>
            <a:off x="4277821" y="914400"/>
            <a:ext cx="7308000" cy="5009551"/>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Privileges are grouped into roles:</a:t>
            </a:r>
          </a:p>
          <a:p>
            <a:pPr>
              <a:buFont typeface="Arial" pitchFamily="34" charset="0"/>
              <a:buChar char="•"/>
            </a:pPr>
            <a:r>
              <a:t>A privilege allows access to a specific task and is grouped with other privileges related to it.</a:t>
            </a:r>
          </a:p>
          <a:p>
            <a:pPr>
              <a:buFont typeface="Arial" pitchFamily="34" charset="0"/>
              <a:buChar char="•"/>
            </a:pPr>
            <a:r>
              <a:t>Roles allow users to perform tasks.</a:t>
            </a:r>
          </a:p>
          <a:p>
            <a:pPr marL="0" indent="0">
              <a:buNone/>
            </a:pPr>
            <a:r>
              <a:t>vCenter Server provides a few system roles, which you cannot modify.</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4 - 57</a:t>
            </a:r>
            <a:endParaRPr 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Objects are entities on which actions are performed. Objects include data centers, folders, clusters, hosts, datastores, networks, and virtual machines.</a:t>
            </a:r>
          </a:p>
          <a:p>
            <a:pPr marL="0" indent="0">
              <a:buNone/>
            </a:pPr>
            <a:r>
              <a:t>All objects have a </a:t>
            </a:r>
            <a:r>
              <a:rPr lang="en-US" sz="2000" b="1" dirty="0">
                <a:solidFill>
                  <a:srgbClr val="000000"/>
                </a:solidFill>
                <a:cs typeface="Courier New" pitchFamily="49" charset="0"/>
              </a:rPr>
              <a:t>Permissions</a:t>
            </a:r>
            <a:r>
              <a:t> tab. The </a:t>
            </a:r>
            <a:r>
              <a:rPr lang="en-US" sz="2000" b="1" dirty="0">
                <a:solidFill>
                  <a:srgbClr val="000000"/>
                </a:solidFill>
                <a:cs typeface="Courier New" pitchFamily="49" charset="0"/>
              </a:rPr>
              <a:t>Permissions</a:t>
            </a:r>
            <a:r>
              <a:t> tab shows which user or group and role are associated with the selected object.</a:t>
            </a:r>
          </a:p>
        </p:txBody>
      </p:sp>
      <p:pic>
        <p:nvPicPr>
          <p:cNvPr id="5" name="Content Placeholder 2|1729|45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2881232"/>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Objects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4 - 58</a:t>
            </a:r>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Permissions to the vCenter Server Inventory</a:t>
            </a:r>
          </a:p>
        </p:txBody>
      </p:sp>
      <p:pic>
        <p:nvPicPr>
          <p:cNvPr id="3" name="Content Placeholder 2|1208|593"/>
          <p:cNvPicPr>
            <a:picLocks noGrp="1" noChangeAspect="1"/>
          </p:cNvPicPr>
          <p:nvPr>
            <p:ph sz="half" idx="1"/>
          </p:nvPr>
        </p:nvPicPr>
        <p:blipFill>
          <a:blip r:embed="rId4"/>
          <a:stretch>
            <a:fillRect/>
          </a:stretch>
        </p:blipFill>
        <p:spPr>
          <a:xfrm>
            <a:off x="4277821" y="914400"/>
            <a:ext cx="7308000" cy="3587453"/>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add a permission:</a:t>
            </a:r>
          </a:p>
          <a:p>
            <a:pPr>
              <a:buFont typeface="+mj-lt"/>
              <a:buAutoNum type="arabicPeriod"/>
            </a:pPr>
            <a:r>
              <a:t>Select an object.</a:t>
            </a:r>
          </a:p>
          <a:p>
            <a:pPr>
              <a:buFont typeface="+mj-lt"/>
              <a:buAutoNum type="arabicPeriod" startAt="2"/>
            </a:pPr>
            <a:r>
              <a:t>Select a user or group from a domain.</a:t>
            </a:r>
          </a:p>
          <a:p>
            <a:pPr>
              <a:buFont typeface="+mj-lt"/>
              <a:buAutoNum type="arabicPeriod" startAt="3"/>
            </a:pPr>
            <a:r>
              <a:t>Select a role.</a:t>
            </a:r>
          </a:p>
          <a:p>
            <a:pPr>
              <a:buFont typeface="+mj-lt"/>
              <a:buAutoNum type="arabicPeriod" startAt="4"/>
            </a:pPr>
            <a:r>
              <a:t>Propagate the permission to the child objects.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vCenter Server architecture</a:t>
            </a:r>
          </a:p>
          <a:p>
            <a:pPr>
              <a:buFont typeface="Arial" pitchFamily="34" charset="0"/>
              <a:buChar char="•"/>
            </a:pPr>
            <a:r>
              <a:t>Recognize how ESXi hosts communicate with vCenter Server</a:t>
            </a:r>
          </a:p>
          <a:p>
            <a:pPr>
              <a:buFont typeface="Arial" pitchFamily="34" charset="0"/>
              <a:buChar char="•"/>
            </a:pPr>
            <a:r>
              <a:t>Identify vCenter Server services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116"/>
          <p:cNvPicPr>
            <a:picLocks noGrp="1" noChangeAspect="1"/>
          </p:cNvPicPr>
          <p:nvPr>
            <p:ph sz="half" idx="12"/>
          </p:nvPr>
        </p:nvPicPr>
        <p:blipFill>
          <a:blip r:embed="rId4"/>
          <a:stretch>
            <a:fillRect/>
          </a:stretch>
        </p:blipFill>
        <p:spPr>
          <a:xfrm>
            <a:off x="1940581" y="1583697"/>
            <a:ext cx="8310837" cy="4628191"/>
          </a:xfrm>
          <a:prstGeom prst="rect">
            <a:avLst/>
          </a:prstGeom>
        </p:spPr>
      </p:pic>
      <p:sp>
        <p:nvSpPr>
          <p:cNvPr id="2" name="Title 1"/>
          <p:cNvSpPr>
            <a:spLocks noGrp="1"/>
          </p:cNvSpPr>
          <p:nvPr>
            <p:ph type="title"/>
          </p:nvPr>
        </p:nvSpPr>
        <p:spPr>
          <a:xfrm>
            <a:off x="609600" y="330200"/>
            <a:ext cx="10972800" cy="355600"/>
          </a:xfrm>
        </p:spPr>
        <p:txBody>
          <a:bodyPr/>
          <a:lstStyle/>
          <a:p>
            <a:r>
              <a:t>Viewing Roles and User Assignments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Roles pane shows which users are assigned the selected role on a particular object.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660|271"/>
          <p:cNvPicPr>
            <a:picLocks noGrp="1" noChangeAspect="1"/>
          </p:cNvPicPr>
          <p:nvPr>
            <p:ph sz="half" idx="12"/>
          </p:nvPr>
        </p:nvPicPr>
        <p:blipFill>
          <a:blip r:embed="rId4"/>
          <a:stretch>
            <a:fillRect/>
          </a:stretch>
        </p:blipFill>
        <p:spPr>
          <a:xfrm>
            <a:off x="609600" y="1583697"/>
            <a:ext cx="10972800" cy="4505546"/>
          </a:xfrm>
          <a:prstGeom prst="rect">
            <a:avLst/>
          </a:prstGeom>
        </p:spPr>
      </p:pic>
      <p:sp>
        <p:nvSpPr>
          <p:cNvPr id="2" name="Title 1"/>
          <p:cNvSpPr>
            <a:spLocks noGrp="1"/>
          </p:cNvSpPr>
          <p:nvPr>
            <p:ph type="title"/>
          </p:nvPr>
        </p:nvSpPr>
        <p:spPr>
          <a:xfrm>
            <a:off x="609600" y="330200"/>
            <a:ext cx="10972800" cy="355600"/>
          </a:xfrm>
        </p:spPr>
        <p:txBody>
          <a:bodyPr/>
          <a:lstStyle/>
          <a:p>
            <a:r>
              <a:t>Applying Permissions: Scenario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permission can propagate down the object hierarchy to all subobjects, or it can apply only to an immediate object.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a user is a member of multiple groups with permissions on the same object, the user is assigned the union of privileges assigned to the groups for that object.</a:t>
            </a:r>
          </a:p>
        </p:txBody>
      </p:sp>
      <p:pic>
        <p:nvPicPr>
          <p:cNvPr id="5" name="Content Placeholder 2|738|27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30622" y="2756290"/>
            <a:ext cx="973075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Applying Permissions: Scenario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4 - 62</a:t>
            </a:r>
            <a:endParaRPr lang="en-US" dirty="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If Group1 has the Administrator role and Group2 has the No Access role, what permissions does Greg have?</a:t>
            </a:r>
          </a:p>
        </p:txBody>
      </p:sp>
      <p:pic>
        <p:nvPicPr>
          <p:cNvPr id="5" name="Content Placeholder 2|738|27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30622" y="2756290"/>
            <a:ext cx="973075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Applying Group Permissions (1)</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4 - 63</a:t>
            </a:r>
            <a:endParaRPr lang="en-US"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Greg has Administrator privileges.</a:t>
            </a:r>
          </a:p>
          <a:p>
            <a:pPr marL="0" indent="0">
              <a:buNone/>
            </a:pPr>
            <a:r>
              <a:t>Greg is assigned the union of privileges assigned to Group1 and Group2.</a:t>
            </a:r>
          </a:p>
        </p:txBody>
      </p:sp>
      <p:pic>
        <p:nvPicPr>
          <p:cNvPr id="5" name="Content Placeholder 2|738|27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30622" y="2756290"/>
            <a:ext cx="973075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Applying Group Permissions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4 - 64</a:t>
            </a:r>
            <a:endParaRPr lang="en-US"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user can be a member of multiple groups with permissions on different objects. In this case, the same permissions apply for each object on which the group has permissions, as though the permissions were granted directly to the user.</a:t>
            </a:r>
          </a:p>
        </p:txBody>
      </p:sp>
      <p:pic>
        <p:nvPicPr>
          <p:cNvPr id="5" name="Content Placeholder 2|693|291">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802777" y="2756290"/>
            <a:ext cx="858644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Applying Permissions: Scenario 3</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4 - 65</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user (or group) is given only one role for any given object.</a:t>
            </a:r>
          </a:p>
          <a:p>
            <a:pPr marL="0" indent="0">
              <a:buNone/>
            </a:pPr>
            <a:r>
              <a:t>Permissions defined explicitly for the user on an object take precedence over all group permissions on that same object.</a:t>
            </a:r>
          </a:p>
        </p:txBody>
      </p:sp>
      <p:pic>
        <p:nvPicPr>
          <p:cNvPr id="5" name="Content Placeholder 2|738|27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30622" y="2756290"/>
            <a:ext cx="973075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Applying Permissions: Scenario 4</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4 - 66</a:t>
            </a:r>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Creating a Role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Create roles for only necessary tasks.</a:t>
            </a:r>
          </a:p>
          <a:p>
            <a:pPr marL="0" indent="0">
              <a:buNone/>
            </a:pPr>
            <a:r>
              <a:t>For example, you can create a Virtual Beans VM Provisioning role that allows a user to deploy VMs from a template.</a:t>
            </a:r>
          </a:p>
          <a:p>
            <a:pPr marL="0" indent="0">
              <a:buNone/>
            </a:pPr>
            <a:r>
              <a:t>Use folders to contain the scope of permissions. For instance, assign the Virtual Beans VM Provisioning role to user nancy@vmbeans.com and apply it to the Production VMs folder.</a:t>
            </a:r>
          </a:p>
        </p:txBody>
      </p:sp>
      <p:pic>
        <p:nvPicPr>
          <p:cNvPr id="4" name="Content Placeholder 3|464|392"/>
          <p:cNvPicPr>
            <a:picLocks noGrp="1" noChangeAspect="1"/>
          </p:cNvPicPr>
          <p:nvPr>
            <p:ph sz="half" idx="2"/>
          </p:nvPr>
        </p:nvPicPr>
        <p:blipFill>
          <a:blip r:embed="rId4"/>
          <a:stretch>
            <a:fillRect/>
          </a:stretch>
        </p:blipFill>
        <p:spPr>
          <a:xfrm>
            <a:off x="6168396" y="914400"/>
            <a:ext cx="5400000" cy="4562358"/>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4 - 67</a:t>
            </a:r>
            <a:endParaRPr lang="en-US"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Global permissions support assigning privileges across solutions from a global root object:</a:t>
            </a:r>
          </a:p>
          <a:p>
            <a:pPr>
              <a:buFont typeface="Arial" pitchFamily="34" charset="0"/>
              <a:buChar char="•"/>
            </a:pPr>
            <a:r>
              <a:t>Span solutions such as vCenter Server and vRealize Orchestrator</a:t>
            </a:r>
          </a:p>
          <a:p>
            <a:pPr>
              <a:buFont typeface="Arial" pitchFamily="34" charset="0"/>
              <a:buChar char="•"/>
            </a:pPr>
            <a:r>
              <a:t>Give a user or group privileges for all objects in all object hierarchies</a:t>
            </a:r>
          </a:p>
        </p:txBody>
      </p:sp>
      <p:pic>
        <p:nvPicPr>
          <p:cNvPr id="5" name="Content Placeholder 2|1000|34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825730" y="2756290"/>
            <a:ext cx="1054054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Global Permissions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4 - 68</a:t>
            </a:r>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Lab: Configuring Active Directory: Adding an Identity Source</a:t>
            </a:r>
            <a:br/>
            <a:r>
              <a:t>Lab: Users, Groups, and Permissions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4 - 69</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the vCenter Server Management Platform</a:t>
            </a:r>
          </a:p>
        </p:txBody>
      </p:sp>
      <p:pic>
        <p:nvPicPr>
          <p:cNvPr id="3" name="Content Placeholder 2|1000|1128"/>
          <p:cNvPicPr>
            <a:picLocks noGrp="1" noChangeAspect="1"/>
          </p:cNvPicPr>
          <p:nvPr>
            <p:ph sz="half" idx="1"/>
          </p:nvPr>
        </p:nvPicPr>
        <p:blipFill>
          <a:blip r:embed="rId4"/>
          <a:stretch>
            <a:fillRect/>
          </a:stretch>
        </p:blipFill>
        <p:spPr>
          <a:xfrm>
            <a:off x="4277821" y="914400"/>
            <a:ext cx="7308000" cy="5462394"/>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vCenter Server acts as a central administration point for ESXi hosts and virtual machines that are connected in a network:</a:t>
            </a:r>
          </a:p>
          <a:p>
            <a:pPr>
              <a:buFont typeface="Arial" pitchFamily="34" charset="0"/>
              <a:buChar char="•"/>
            </a:pPr>
            <a:r>
              <a:t>Directs the actions of VMs and hosts</a:t>
            </a:r>
          </a:p>
          <a:p>
            <a:pPr>
              <a:buFont typeface="Arial" pitchFamily="34" charset="0"/>
              <a:buChar char="•"/>
            </a:pPr>
            <a:r>
              <a:t>Runs on a Linux-based appliance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4 - 7</a:t>
            </a:r>
            <a:endParaRPr lang="en-US"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9: Configuring Active Directory: Adding an Identity Source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Add vclass.local as an identity source:</a:t>
            </a:r>
          </a:p>
          <a:p>
            <a:pPr>
              <a:buFont typeface="+mj-lt"/>
              <a:buAutoNum type="arabicPeriod"/>
            </a:pPr>
            <a:r>
              <a:t>Add vclass.local as an Identity Source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4 - 70</a:t>
            </a:r>
            <a:endParaRPr lang="en-US" dirty="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10: Users, Groups, and Permissions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Assign roles and permissions so that an Active Directory user can perform functions in vCenter Server:</a:t>
            </a:r>
          </a:p>
          <a:p>
            <a:pPr>
              <a:buFont typeface="+mj-lt"/>
              <a:buAutoNum type="arabicPeriod"/>
            </a:pPr>
            <a:r>
              <a:t>View Active Directory Users</a:t>
            </a:r>
          </a:p>
          <a:p>
            <a:pPr>
              <a:buFont typeface="+mj-lt"/>
              <a:buAutoNum type="arabicPeriod" startAt="2"/>
            </a:pPr>
            <a:r>
              <a:t>Assign Object Permission to an Active Directory User</a:t>
            </a:r>
          </a:p>
          <a:p>
            <a:pPr>
              <a:buFont typeface="+mj-lt"/>
              <a:buAutoNum type="arabicPeriod" startAt="3"/>
            </a:pPr>
            <a:r>
              <a:t>Assign Root-Level Global Permission to an Active Directory User</a:t>
            </a:r>
          </a:p>
          <a:p>
            <a:pPr>
              <a:buFont typeface="+mj-lt"/>
              <a:buAutoNum type="arabicPeriod" startAt="4"/>
            </a:pPr>
            <a:r>
              <a:t>Log In as an Active Directory User</a:t>
            </a:r>
          </a:p>
          <a:p>
            <a:pPr>
              <a:buFont typeface="+mj-lt"/>
              <a:buAutoNum type="arabicPeriod" startAt="5"/>
            </a:pPr>
            <a:r>
              <a:t>Use an Active Directory User to Create a Virtual Machine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4 - 71</a:t>
            </a:r>
            <a:endParaRPr lang="en-US"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Define the term permission in the context of vCenter Server</a:t>
            </a:r>
          </a:p>
          <a:p>
            <a:pPr>
              <a:buFont typeface="Arial" pitchFamily="34" charset="0"/>
              <a:buChar char="•"/>
            </a:pPr>
            <a:r>
              <a:t>Describe the rules for applying permissions</a:t>
            </a:r>
          </a:p>
          <a:p>
            <a:pPr>
              <a:buFont typeface="Arial" pitchFamily="34" charset="0"/>
              <a:buChar char="•"/>
            </a:pPr>
            <a:r>
              <a:t>Create a custom role</a:t>
            </a:r>
          </a:p>
          <a:p>
            <a:pPr>
              <a:buFont typeface="Arial" pitchFamily="34" charset="0"/>
              <a:buChar char="•"/>
            </a:pPr>
            <a:r>
              <a:t>Create a permission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4 - 72</a:t>
            </a:r>
            <a:endParaRPr lang="en-US"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6: Backing Up and Restoring vCenter Server Appliance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665"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vCenter Server Appliance backup schedule</a:t>
            </a:r>
          </a:p>
          <a:p>
            <a:pPr>
              <a:buFont typeface="Arial" pitchFamily="34" charset="0"/>
              <a:buChar char="•"/>
            </a:pPr>
            <a:r>
              <a:t>Restore vCenter Server Appliance from backup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4 - 74</a:t>
            </a:r>
            <a:endParaRPr lang="en-US"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vCenter Server Operations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As a Virtual Beans administrator, you are responsible for the maintenance and daily operation of vCenter Server.</a:t>
            </a:r>
          </a:p>
          <a:p>
            <a:pPr marL="0" lvl="0" indent="0">
              <a:spcBef>
                <a:spcPts val="0"/>
              </a:spcBef>
              <a:spcAft>
                <a:spcPts val="0"/>
              </a:spcAft>
              <a:buNone/>
            </a:pPr>
            <a:r>
              <a:rPr lang="en-US" sz="2000" dirty="0">
                <a:solidFill>
                  <a:schemeClr val="tx2"/>
                </a:solidFill>
                <a:cs typeface="Calibri" pitchFamily="34" charset="0"/>
              </a:rPr>
              <a:t>To align with Virtual Beans policies, you perform the following tasks:</a:t>
            </a:r>
          </a:p>
          <a:p>
            <a:pPr>
              <a:buFont typeface="Arial" pitchFamily="34" charset="0"/>
              <a:buChar char="•"/>
            </a:pPr>
            <a:r>
              <a:t>Back up vCenter Server data monthly.</a:t>
            </a:r>
          </a:p>
          <a:p>
            <a:pPr>
              <a:buFont typeface="Arial" pitchFamily="34" charset="0"/>
              <a:buChar char="•"/>
            </a:pPr>
            <a:r>
              <a:t>Make vCenter Server highly available:</a:t>
            </a:r>
          </a:p>
          <a:p>
            <a:pPr lvl="1">
              <a:buFont typeface="Calibri" pitchFamily="34" charset="0"/>
              <a:buChar char="—"/>
            </a:pPr>
            <a:r>
              <a:t>99.99 percent available (downtime per year of 52.56 minutes)</a:t>
            </a:r>
          </a:p>
          <a:p>
            <a:pPr>
              <a:buFont typeface="Arial" pitchFamily="34" charset="0"/>
              <a:buChar char="•"/>
            </a:pPr>
            <a:r>
              <a:t>Monitor vCenter Server performance to avoid potential problems in the infrastructure.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4 - 75</a:t>
            </a:r>
            <a:endParaRPr lang="en-US" dirty="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vCenter Server Backup and Restore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vCenter Server backup and restore operations protect data. These operations work in the following ways:</a:t>
            </a:r>
          </a:p>
          <a:p>
            <a:pPr>
              <a:buFont typeface="Arial" pitchFamily="34" charset="0"/>
              <a:buChar char="•"/>
            </a:pPr>
            <a:r>
              <a:t>Use the vCenter Server Appliance Management Interface</a:t>
            </a:r>
          </a:p>
          <a:p>
            <a:pPr>
              <a:buFont typeface="Arial" pitchFamily="34" charset="0"/>
              <a:buChar char="•"/>
            </a:pPr>
            <a:r>
              <a:t>Remove dependency on third-party backup solutions</a:t>
            </a:r>
          </a:p>
          <a:p>
            <a:pPr>
              <a:buFont typeface="Arial" pitchFamily="34" charset="0"/>
              <a:buChar char="•"/>
            </a:pPr>
            <a:r>
              <a:t>Support FTPS, HTTP, HTTPS, SFTP, FTP, NFS, and SMB</a:t>
            </a:r>
          </a:p>
          <a:p>
            <a:pPr>
              <a:buFont typeface="Arial" pitchFamily="34" charset="0"/>
              <a:buChar char="•"/>
            </a:pPr>
            <a:r>
              <a:t>Include the option to encrypt backups</a:t>
            </a:r>
          </a:p>
          <a:p>
            <a:pPr>
              <a:buFont typeface="Arial" pitchFamily="34" charset="0"/>
              <a:buChar char="•"/>
            </a:pPr>
            <a:r>
              <a:t>Restore directly from the vCenter Server Appliance GUI installer</a:t>
            </a:r>
          </a:p>
          <a:p>
            <a:pPr>
              <a:buFont typeface="Arial" pitchFamily="34" charset="0"/>
              <a:buChar char="•"/>
            </a:pPr>
            <a:r>
              <a:t>Restore a vCenter Server instance to a brand-new appliance</a:t>
            </a:r>
          </a:p>
        </p:txBody>
      </p:sp>
      <p:pic>
        <p:nvPicPr>
          <p:cNvPr id="4" name="Content Placeholder 3|1672|1129"/>
          <p:cNvPicPr>
            <a:picLocks noGrp="1" noChangeAspect="1"/>
          </p:cNvPicPr>
          <p:nvPr>
            <p:ph sz="half" idx="2"/>
          </p:nvPr>
        </p:nvPicPr>
        <p:blipFill>
          <a:blip r:embed="rId4"/>
          <a:stretch>
            <a:fillRect/>
          </a:stretch>
        </p:blipFill>
        <p:spPr>
          <a:xfrm>
            <a:off x="6168396" y="914400"/>
            <a:ext cx="5400000" cy="364629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4 - 76</a:t>
            </a:r>
            <a:endParaRPr lang="en-US"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Methods for vCenter Server Appliance Backup and Restore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You can use different methods to back up and restore vCenter Server Appliance:</a:t>
            </a:r>
          </a:p>
          <a:p>
            <a:pPr>
              <a:buFont typeface="Arial" pitchFamily="34" charset="0"/>
              <a:buChar char="•"/>
            </a:pPr>
            <a:r>
              <a:t>File-based backup and restore:</a:t>
            </a:r>
          </a:p>
          <a:p>
            <a:pPr lvl="1">
              <a:buFont typeface="Calibri" pitchFamily="34" charset="0"/>
              <a:buChar char="—"/>
            </a:pPr>
            <a:r>
              <a:t>Use the vCenter Server Appliance Management Interface to create a file-based backup.</a:t>
            </a:r>
          </a:p>
          <a:p>
            <a:pPr lvl="1">
              <a:buFont typeface="Calibri" pitchFamily="34" charset="0"/>
              <a:buChar char="—"/>
            </a:pPr>
            <a:r>
              <a:t>Restore the backup through the GUI installer of the appliance.</a:t>
            </a:r>
          </a:p>
          <a:p>
            <a:pPr lvl="1">
              <a:buFont typeface="Calibri" pitchFamily="34" charset="0"/>
              <a:buChar char="—"/>
            </a:pPr>
            <a:r>
              <a:t>Schedule the file-based backup and restore.</a:t>
            </a:r>
          </a:p>
          <a:p>
            <a:pPr>
              <a:buFont typeface="Arial" pitchFamily="34" charset="0"/>
              <a:buChar char="•"/>
            </a:pPr>
            <a:r>
              <a:t>Image-based backup and restore:</a:t>
            </a:r>
          </a:p>
          <a:p>
            <a:pPr lvl="1">
              <a:buFont typeface="Calibri" pitchFamily="34" charset="0"/>
              <a:buChar char="—"/>
            </a:pPr>
            <a:r>
              <a:t>Use vSphere Storage APIs - Data Protection with a third-party backup product to perform centralized, efficient, off-host, LAN-free backups.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4 - 77</a:t>
            </a:r>
            <a:endParaRPr lang="en-US" dirty="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47|864"/>
          <p:cNvPicPr>
            <a:picLocks noGrp="1" noChangeAspect="1"/>
          </p:cNvPicPr>
          <p:nvPr>
            <p:ph sz="half" idx="12"/>
          </p:nvPr>
        </p:nvPicPr>
        <p:blipFill>
          <a:blip r:embed="rId4"/>
          <a:stretch>
            <a:fillRect/>
          </a:stretch>
        </p:blipFill>
        <p:spPr>
          <a:xfrm>
            <a:off x="1149085" y="1583697"/>
            <a:ext cx="9893829" cy="4628191"/>
          </a:xfrm>
          <a:prstGeom prst="rect">
            <a:avLst/>
          </a:prstGeom>
        </p:spPr>
      </p:pic>
      <p:sp>
        <p:nvSpPr>
          <p:cNvPr id="2" name="Title 1"/>
          <p:cNvSpPr>
            <a:spLocks noGrp="1"/>
          </p:cNvSpPr>
          <p:nvPr>
            <p:ph type="title"/>
          </p:nvPr>
        </p:nvSpPr>
        <p:spPr>
          <a:xfrm>
            <a:off x="609600" y="330200"/>
            <a:ext cx="10972800" cy="355600"/>
          </a:xfrm>
        </p:spPr>
        <p:txBody>
          <a:bodyPr/>
          <a:lstStyle/>
          <a:p>
            <a:r>
              <a:t>File-Based Backup of vCenter Server Appliance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perform a file-based backup manually.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4 - 78</a:t>
            </a:r>
            <a:endParaRPr lang="en-US" dirty="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File-Based Restore of vCenter Server Appliance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Use the vCenter Server Appliance GUI installer to restore a vCenter Server Appliance to an ESXi host or a vCenter Server instance.</a:t>
            </a:r>
          </a:p>
          <a:p>
            <a:pPr marL="0" lvl="0" indent="0">
              <a:spcBef>
                <a:spcPts val="0"/>
              </a:spcBef>
              <a:spcAft>
                <a:spcPts val="0"/>
              </a:spcAft>
              <a:buNone/>
            </a:pPr>
            <a:r>
              <a:rPr lang="en-US" sz="2000" dirty="0">
                <a:solidFill>
                  <a:schemeClr val="tx2"/>
                </a:solidFill>
                <a:cs typeface="Calibri" pitchFamily="34" charset="0"/>
              </a:rPr>
              <a:t>The restore procedure occurs in stages:</a:t>
            </a:r>
          </a:p>
          <a:p>
            <a:pPr>
              <a:buFont typeface="+mj-lt"/>
              <a:buAutoNum type="arabicPeriod"/>
            </a:pPr>
            <a:r>
              <a:t>A new appliance is deployed.</a:t>
            </a:r>
          </a:p>
          <a:p>
            <a:pPr>
              <a:buFont typeface="+mj-lt"/>
              <a:buAutoNum type="arabicPeriod" startAt="2"/>
            </a:pPr>
            <a:r>
              <a:t>The newly deployed vCenter Server Appliance is populated with the data stored in the file-based backup.</a:t>
            </a:r>
          </a:p>
          <a:p>
            <a:pPr marL="0" indent="0">
              <a:buNone/>
            </a:pPr>
            <a:r>
              <a:t>When you use the file-based restore method, reconciliation is automatically performed.</a:t>
            </a:r>
          </a:p>
        </p:txBody>
      </p:sp>
      <p:pic>
        <p:nvPicPr>
          <p:cNvPr id="4" name="Content Placeholder 3|1999|1008"/>
          <p:cNvPicPr>
            <a:picLocks noGrp="1" noChangeAspect="1"/>
          </p:cNvPicPr>
          <p:nvPr>
            <p:ph sz="half" idx="2"/>
          </p:nvPr>
        </p:nvPicPr>
        <p:blipFill>
          <a:blip r:embed="rId4"/>
          <a:stretch>
            <a:fillRect/>
          </a:stretch>
        </p:blipFill>
        <p:spPr>
          <a:xfrm>
            <a:off x="6168396" y="914400"/>
            <a:ext cx="5400000" cy="272296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4 - 79</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vCenter Server Appliance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vCenter Server Appliance is a prepackaged Linux-based VM that is optimized for running vCenter Server and associated services.</a:t>
            </a:r>
          </a:p>
          <a:p>
            <a:pPr marL="0" lvl="0" indent="0">
              <a:spcBef>
                <a:spcPts val="0"/>
              </a:spcBef>
              <a:spcAft>
                <a:spcPts val="0"/>
              </a:spcAft>
              <a:buNone/>
            </a:pPr>
            <a:r>
              <a:rPr lang="en-US" sz="2000" dirty="0">
                <a:solidFill>
                  <a:schemeClr val="tx2"/>
                </a:solidFill>
                <a:cs typeface="Calibri" pitchFamily="34" charset="0"/>
              </a:rPr>
              <a:t>The vCenter Server Appliance package contains the following software:</a:t>
            </a:r>
          </a:p>
          <a:p>
            <a:pPr>
              <a:buFont typeface="Arial" pitchFamily="34" charset="0"/>
              <a:buChar char="•"/>
            </a:pPr>
            <a:r>
              <a:t>Photon</a:t>
            </a:r>
          </a:p>
          <a:p>
            <a:pPr>
              <a:buFont typeface="Arial" pitchFamily="34" charset="0"/>
              <a:buChar char="•"/>
            </a:pPr>
            <a:r>
              <a:t>PostgreSQL database</a:t>
            </a:r>
          </a:p>
          <a:p>
            <a:pPr>
              <a:buFont typeface="Arial" pitchFamily="34" charset="0"/>
              <a:buChar char="•"/>
            </a:pPr>
            <a:r>
              <a:t>vCenter Server services</a:t>
            </a:r>
          </a:p>
          <a:p>
            <a:pPr marL="0" indent="0">
              <a:buNone/>
            </a:pPr>
            <a:r>
              <a:t>During deployment, you can select the vCenter Server Appliance size for your vSphere environment and the storage size for your database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4 - 8</a:t>
            </a:r>
            <a:endParaRPr lang="en-US"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Scheduling Backups</a:t>
            </a:r>
          </a:p>
        </p:txBody>
      </p:sp>
      <p:pic>
        <p:nvPicPr>
          <p:cNvPr id="3" name="Content Placeholder 2|1222|1022"/>
          <p:cNvPicPr>
            <a:picLocks noGrp="1" noChangeAspect="1"/>
          </p:cNvPicPr>
          <p:nvPr>
            <p:ph sz="half" idx="1"/>
          </p:nvPr>
        </p:nvPicPr>
        <p:blipFill>
          <a:blip r:embed="rId4"/>
          <a:stretch>
            <a:fillRect/>
          </a:stretch>
        </p:blipFill>
        <p:spPr>
          <a:xfrm>
            <a:off x="4663180" y="914400"/>
            <a:ext cx="6537282"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schedule automatic file-based backups.</a:t>
            </a:r>
          </a:p>
          <a:p>
            <a:pPr marL="0" lvl="0" indent="0">
              <a:spcBef>
                <a:spcPts val="0"/>
              </a:spcBef>
              <a:spcAft>
                <a:spcPts val="0"/>
              </a:spcAft>
              <a:buNone/>
            </a:pPr>
            <a:r>
              <a:rPr lang="en-US" sz="2000" dirty="0">
                <a:solidFill>
                  <a:schemeClr val="tx2"/>
                </a:solidFill>
                <a:cs typeface="Calibri" pitchFamily="34" charset="0"/>
              </a:rPr>
              <a:t>The backup scheduler supports:</a:t>
            </a:r>
          </a:p>
          <a:p>
            <a:pPr>
              <a:buFont typeface="Arial" pitchFamily="34" charset="0"/>
              <a:buChar char="•"/>
            </a:pPr>
            <a:r>
              <a:t>A retention policy to keep all backups or a defined number of backups</a:t>
            </a:r>
          </a:p>
          <a:p>
            <a:pPr>
              <a:buFont typeface="Arial" pitchFamily="34" charset="0"/>
              <a:buChar char="•"/>
            </a:pPr>
            <a:r>
              <a:t>Daily, weekly, or custom schedule</a:t>
            </a:r>
          </a:p>
          <a:p>
            <a:pPr marL="0" indent="0">
              <a:buNone/>
            </a:pPr>
            <a:r>
              <a:t>Failed backups trigger an alarm in the vSphere Client.</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4 - 80</a:t>
            </a:r>
            <a:endParaRPr lang="en-US" dirty="0"/>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view the existing defined backup schedule from the vCenter Server Appliance Management Interface.</a:t>
            </a:r>
          </a:p>
          <a:p>
            <a:pPr marL="0" indent="0">
              <a:buNone/>
            </a:pPr>
            <a:r>
              <a:t>The backup schedule can be edited, disabled, or deleted.</a:t>
            </a:r>
          </a:p>
        </p:txBody>
      </p:sp>
      <p:pic>
        <p:nvPicPr>
          <p:cNvPr id="5" name="Content Placeholder 2|1052|29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3056112"/>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Viewing the Backup Schedule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4 - 81</a:t>
            </a:r>
            <a:endParaRPr lang="en-US" dirty="0"/>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Demonstration: Backing Up and Restoring a vCenter Server Appliance Instance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Your instructor will run a demonstration.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4 - 82</a:t>
            </a:r>
            <a:endParaRPr lang="en-US" dirty="0"/>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vCenter Server Appliance backup schedule</a:t>
            </a:r>
          </a:p>
          <a:p>
            <a:pPr>
              <a:buFont typeface="Arial" pitchFamily="34" charset="0"/>
              <a:buChar char="•"/>
            </a:pPr>
            <a:r>
              <a:t>Restore vCenter Server Appliance from backup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4 - 83</a:t>
            </a:r>
            <a:endParaRPr lang="en-US" dirty="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7: Monitoring vCenter Server Appliance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7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View vCenter Server logs and events</a:t>
            </a:r>
          </a:p>
          <a:p>
            <a:pPr>
              <a:buFont typeface="Arial" pitchFamily="34" charset="0"/>
              <a:buChar char="•"/>
            </a:pPr>
            <a:r>
              <a:t>Manage vCenter Server services</a:t>
            </a:r>
          </a:p>
          <a:p>
            <a:pPr>
              <a:buFont typeface="Arial" pitchFamily="34" charset="0"/>
              <a:buChar char="•"/>
            </a:pPr>
            <a:r>
              <a:t>Monitor vCenter Server Appliance for service and disk space usage</a:t>
            </a:r>
          </a:p>
          <a:p>
            <a:pPr>
              <a:buFont typeface="Arial" pitchFamily="34" charset="0"/>
              <a:buChar char="•"/>
            </a:pPr>
            <a:r>
              <a:t>Use vSphere alarms for resource exhaustion and service failures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4 - 85</a:t>
            </a:r>
            <a:endParaRPr lang="en-US" dirty="0"/>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327|643"/>
          <p:cNvPicPr>
            <a:picLocks noGrp="1" noChangeAspect="1"/>
          </p:cNvPicPr>
          <p:nvPr>
            <p:ph sz="half" idx="12"/>
          </p:nvPr>
        </p:nvPicPr>
        <p:blipFill>
          <a:blip r:embed="rId4"/>
          <a:stretch>
            <a:fillRect/>
          </a:stretch>
        </p:blipFill>
        <p:spPr>
          <a:xfrm>
            <a:off x="3140491" y="3517557"/>
            <a:ext cx="5911017"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The vCenter Server events and audit trails allow selectable retention periods in increments of 30 days:</a:t>
            </a:r>
          </a:p>
          <a:p>
            <a:pPr>
              <a:buFont typeface="Arial" pitchFamily="34" charset="0"/>
              <a:buChar char="•"/>
            </a:pPr>
            <a:r>
              <a:t>User-action information includes the user’s account and specific event details.</a:t>
            </a:r>
          </a:p>
          <a:p>
            <a:pPr>
              <a:buFont typeface="Arial" pitchFamily="34" charset="0"/>
              <a:buChar char="•"/>
            </a:pPr>
            <a:r>
              <a:t>All actions are reported, including file ID, file path, source of operation, operation name, and date and time of operation.</a:t>
            </a:r>
          </a:p>
          <a:p>
            <a:pPr>
              <a:buFont typeface="Arial" pitchFamily="34" charset="0"/>
              <a:buChar char="•"/>
            </a:pPr>
            <a:r>
              <a:t>Events and alarms are displayed to alert the user to changes in the vCenter Server service health or when a service fails.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vCenter Server Events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4 - 86</a:t>
            </a:r>
            <a:endParaRPr lang="en-US" dirty="0"/>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set log levels to control the quantity and type of information logged.</a:t>
            </a:r>
          </a:p>
          <a:p>
            <a:pPr marL="0" lvl="0" indent="0">
              <a:spcBef>
                <a:spcPts val="0"/>
              </a:spcBef>
              <a:spcAft>
                <a:spcPts val="0"/>
              </a:spcAft>
              <a:buNone/>
            </a:pPr>
            <a:r>
              <a:rPr lang="en-US" sz="2000" dirty="0">
                <a:solidFill>
                  <a:schemeClr val="tx2"/>
                </a:solidFill>
                <a:cs typeface="Calibri" pitchFamily="34" charset="0"/>
              </a:rPr>
              <a:t>Examples of when to set log levels:</a:t>
            </a:r>
          </a:p>
          <a:p>
            <a:pPr>
              <a:buFont typeface="Arial" pitchFamily="34" charset="0"/>
              <a:buChar char="•"/>
            </a:pPr>
            <a:r>
              <a:t>When troubleshooting complex issues, set the log level to verbose or trivia. Troubleshoot and set it back to info.</a:t>
            </a:r>
          </a:p>
          <a:p>
            <a:pPr>
              <a:buFont typeface="Arial" pitchFamily="34" charset="0"/>
              <a:buChar char="•"/>
            </a:pPr>
            <a:r>
              <a:t>For controlling the amount of information being stored in the log files.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Log Levels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4 - 87</a:t>
            </a:r>
            <a:endParaRPr lang="en-US" dirty="0"/>
          </a:p>
        </p:txBody>
      </p:sp>
      <p:graphicFrame>
        <p:nvGraphicFramePr>
          <p:cNvPr id="10715" name="Table 1"/>
          <p:cNvGraphicFramePr>
            <a:graphicFrameLocks noGrp="1"/>
          </p:cNvGraphicFramePr>
          <p:nvPr/>
        </p:nvGraphicFramePr>
        <p:xfrm>
          <a:off x="609600" y="2756290"/>
          <a:ext cx="10972800" cy="3053080"/>
        </p:xfrm>
        <a:graphic>
          <a:graphicData uri="http://schemas.openxmlformats.org/drawingml/2006/table">
            <a:tbl>
              <a:tblPr firstRow="1" bandRow="1">
                <a:tableStyleId>{6E25E649-3F16-4E02-A733-19D2CDBF48F0}</a:tableStyleId>
              </a:tblPr>
              <a:tblGrid>
                <a:gridCol w="3511296">
                  <a:extLst>
                    <a:ext uri="{9D8B030D-6E8A-4147-A177-3AD203B41FA5}">
                      <a16:colId xmlns:a16="http://schemas.microsoft.com/office/drawing/2014/main" val="20000"/>
                    </a:ext>
                  </a:extLst>
                </a:gridCol>
                <a:gridCol w="7461504">
                  <a:extLst>
                    <a:ext uri="{9D8B030D-6E8A-4147-A177-3AD203B41FA5}">
                      <a16:colId xmlns:a16="http://schemas.microsoft.com/office/drawing/2014/main" val="20001"/>
                    </a:ext>
                  </a:extLst>
                </a:gridCol>
              </a:tblGrid>
              <a:tr h="370840">
                <a:tc>
                  <a:txBody>
                    <a:bodyPr/>
                    <a:lstStyle/>
                    <a:p>
                      <a:pPr marL="0" indent="0" algn="l">
                        <a:buNone/>
                      </a:pPr>
                      <a:r>
                        <a:t>Option</a:t>
                      </a:r>
                    </a:p>
                  </a:txBody>
                  <a:tcPr/>
                </a:tc>
                <a:tc>
                  <a:txBody>
                    <a:bodyPr/>
                    <a:lstStyle/>
                    <a:p>
                      <a:pPr marL="0" indent="0" algn="l">
                        <a:buNone/>
                      </a:pPr>
                      <a:r>
                        <a:t>Description</a:t>
                      </a:r>
                    </a:p>
                  </a:txBody>
                  <a:tcPr/>
                </a:tc>
                <a:extLst>
                  <a:ext uri="{0D108BD9-81ED-4DB2-BD59-A6C34878D82A}">
                    <a16:rowId xmlns:a16="http://schemas.microsoft.com/office/drawing/2014/main" val="10000"/>
                  </a:ext>
                </a:extLst>
              </a:tr>
              <a:tr h="370840">
                <a:tc>
                  <a:txBody>
                    <a:bodyPr/>
                    <a:lstStyle/>
                    <a:p>
                      <a:pPr marL="0" indent="0" algn="l">
                        <a:buNone/>
                      </a:pPr>
                      <a:r>
                        <a:rPr lang="en-US" sz="2000" b="1" dirty="0">
                          <a:solidFill>
                            <a:srgbClr val="000000"/>
                          </a:solidFill>
                          <a:cs typeface="Courier New" pitchFamily="49" charset="0"/>
                        </a:rPr>
                        <a:t>None</a:t>
                      </a:r>
                    </a:p>
                  </a:txBody>
                  <a:tcPr/>
                </a:tc>
                <a:tc>
                  <a:txBody>
                    <a:bodyPr/>
                    <a:lstStyle/>
                    <a:p>
                      <a:pPr marL="0" indent="0" algn="l">
                        <a:buNone/>
                      </a:pPr>
                      <a:r>
                        <a:t>Turns off logging</a:t>
                      </a:r>
                    </a:p>
                  </a:txBody>
                  <a:tcPr/>
                </a:tc>
                <a:extLst>
                  <a:ext uri="{0D108BD9-81ED-4DB2-BD59-A6C34878D82A}">
                    <a16:rowId xmlns:a16="http://schemas.microsoft.com/office/drawing/2014/main" val="10001"/>
                  </a:ext>
                </a:extLst>
              </a:tr>
              <a:tr h="370840">
                <a:tc>
                  <a:txBody>
                    <a:bodyPr/>
                    <a:lstStyle/>
                    <a:p>
                      <a:pPr marL="0" indent="0" algn="l">
                        <a:buNone/>
                      </a:pPr>
                      <a:r>
                        <a:rPr lang="en-US" sz="2000" b="1" dirty="0">
                          <a:solidFill>
                            <a:srgbClr val="000000"/>
                          </a:solidFill>
                          <a:cs typeface="Courier New" pitchFamily="49" charset="0"/>
                        </a:rPr>
                        <a:t>Error (errors only)</a:t>
                      </a:r>
                    </a:p>
                  </a:txBody>
                  <a:tcPr/>
                </a:tc>
                <a:tc>
                  <a:txBody>
                    <a:bodyPr/>
                    <a:lstStyle/>
                    <a:p>
                      <a:pPr marL="0" indent="0" algn="l">
                        <a:buNone/>
                      </a:pPr>
                      <a:r>
                        <a:t>Displays only error log entries</a:t>
                      </a:r>
                    </a:p>
                  </a:txBody>
                  <a:tcPr/>
                </a:tc>
                <a:extLst>
                  <a:ext uri="{0D108BD9-81ED-4DB2-BD59-A6C34878D82A}">
                    <a16:rowId xmlns:a16="http://schemas.microsoft.com/office/drawing/2014/main" val="10002"/>
                  </a:ext>
                </a:extLst>
              </a:tr>
              <a:tr h="370840">
                <a:tc>
                  <a:txBody>
                    <a:bodyPr/>
                    <a:lstStyle/>
                    <a:p>
                      <a:pPr marL="0" indent="0" algn="l">
                        <a:buNone/>
                      </a:pPr>
                      <a:r>
                        <a:rPr lang="en-US" sz="2000" b="1" dirty="0">
                          <a:solidFill>
                            <a:srgbClr val="000000"/>
                          </a:solidFill>
                          <a:cs typeface="Courier New" pitchFamily="49" charset="0"/>
                        </a:rPr>
                        <a:t>Warning (errors and warnings)</a:t>
                      </a:r>
                    </a:p>
                  </a:txBody>
                  <a:tcPr/>
                </a:tc>
                <a:tc>
                  <a:txBody>
                    <a:bodyPr/>
                    <a:lstStyle/>
                    <a:p>
                      <a:pPr marL="0" indent="0" algn="l">
                        <a:buNone/>
                      </a:pPr>
                      <a:r>
                        <a:t>Displays warning and error log entries</a:t>
                      </a:r>
                    </a:p>
                  </a:txBody>
                  <a:tcPr/>
                </a:tc>
                <a:extLst>
                  <a:ext uri="{0D108BD9-81ED-4DB2-BD59-A6C34878D82A}">
                    <a16:rowId xmlns:a16="http://schemas.microsoft.com/office/drawing/2014/main" val="10003"/>
                  </a:ext>
                </a:extLst>
              </a:tr>
              <a:tr h="370840">
                <a:tc>
                  <a:txBody>
                    <a:bodyPr/>
                    <a:lstStyle/>
                    <a:p>
                      <a:pPr marL="0" indent="0" algn="l">
                        <a:buNone/>
                      </a:pPr>
                      <a:r>
                        <a:rPr lang="en-US" sz="2000" b="1" dirty="0">
                          <a:solidFill>
                            <a:srgbClr val="000000"/>
                          </a:solidFill>
                          <a:cs typeface="Courier New" pitchFamily="49" charset="0"/>
                        </a:rPr>
                        <a:t>Info (normal logging)</a:t>
                      </a:r>
                    </a:p>
                  </a:txBody>
                  <a:tcPr/>
                </a:tc>
                <a:tc>
                  <a:txBody>
                    <a:bodyPr/>
                    <a:lstStyle/>
                    <a:p>
                      <a:pPr marL="0" indent="0" algn="l">
                        <a:buNone/>
                      </a:pPr>
                      <a:r>
                        <a:t>Displays information, error, and warning log entries</a:t>
                      </a:r>
                    </a:p>
                  </a:txBody>
                  <a:tcPr/>
                </a:tc>
                <a:extLst>
                  <a:ext uri="{0D108BD9-81ED-4DB2-BD59-A6C34878D82A}">
                    <a16:rowId xmlns:a16="http://schemas.microsoft.com/office/drawing/2014/main" val="10004"/>
                  </a:ext>
                </a:extLst>
              </a:tr>
              <a:tr h="370840">
                <a:tc>
                  <a:txBody>
                    <a:bodyPr/>
                    <a:lstStyle/>
                    <a:p>
                      <a:pPr marL="0" indent="0" algn="l">
                        <a:buNone/>
                      </a:pPr>
                      <a:r>
                        <a:rPr lang="en-US" sz="2000" b="1" dirty="0">
                          <a:solidFill>
                            <a:srgbClr val="000000"/>
                          </a:solidFill>
                          <a:cs typeface="Courier New" pitchFamily="49" charset="0"/>
                        </a:rPr>
                        <a:t>Verbose</a:t>
                      </a:r>
                    </a:p>
                  </a:txBody>
                  <a:tcPr/>
                </a:tc>
                <a:tc>
                  <a:txBody>
                    <a:bodyPr/>
                    <a:lstStyle/>
                    <a:p>
                      <a:pPr marL="0" indent="0" algn="l">
                        <a:buNone/>
                      </a:pPr>
                      <a:r>
                        <a:t>Displays information, error, warning, and verbose log entries</a:t>
                      </a:r>
                    </a:p>
                  </a:txBody>
                  <a:tcPr/>
                </a:tc>
                <a:extLst>
                  <a:ext uri="{0D108BD9-81ED-4DB2-BD59-A6C34878D82A}">
                    <a16:rowId xmlns:a16="http://schemas.microsoft.com/office/drawing/2014/main" val="10005"/>
                  </a:ext>
                </a:extLst>
              </a:tr>
              <a:tr h="370840">
                <a:tc>
                  <a:txBody>
                    <a:bodyPr/>
                    <a:lstStyle/>
                    <a:p>
                      <a:pPr marL="0" indent="0" algn="l">
                        <a:buNone/>
                      </a:pPr>
                      <a:r>
                        <a:rPr lang="en-US" sz="2000" b="1" dirty="0">
                          <a:solidFill>
                            <a:srgbClr val="000000"/>
                          </a:solidFill>
                          <a:cs typeface="Courier New" pitchFamily="49" charset="0"/>
                        </a:rPr>
                        <a:t>Trivia (extended verbose)</a:t>
                      </a:r>
                    </a:p>
                  </a:txBody>
                  <a:tcPr/>
                </a:tc>
                <a:tc>
                  <a:txBody>
                    <a:bodyPr/>
                    <a:lstStyle/>
                    <a:p>
                      <a:pPr marL="0" indent="0" algn="l">
                        <a:buNone/>
                      </a:pPr>
                      <a:r>
                        <a:t>Displays information, error, warning, verbose, and trivia log entries</a:t>
                      </a:r>
                    </a:p>
                  </a:txBody>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configure the amount of detail that vCenter Server collects in log files:</a:t>
            </a:r>
          </a:p>
          <a:p>
            <a:pPr>
              <a:buFont typeface="Arial" pitchFamily="34" charset="0"/>
              <a:buChar char="•"/>
            </a:pPr>
            <a:r>
              <a:t>You can edit the log levels in the vSphere Client.</a:t>
            </a:r>
          </a:p>
          <a:p>
            <a:pPr>
              <a:buFont typeface="Arial" pitchFamily="34" charset="0"/>
              <a:buChar char="•"/>
            </a:pPr>
            <a:r>
              <a:t>More verbose logging requires more space on your vCenter Server system.</a:t>
            </a:r>
          </a:p>
        </p:txBody>
      </p:sp>
      <p:pic>
        <p:nvPicPr>
          <p:cNvPr id="5" name="Content Placeholder 2|1883|75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600775" y="2756290"/>
            <a:ext cx="8990451"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Setting Log Levels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4 - 88</a:t>
            </a:r>
            <a:endParaRPr lang="en-US" dirty="0"/>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vCenter Server and ESXi can stream their log information to a remote Syslog server:</a:t>
            </a:r>
          </a:p>
          <a:p>
            <a:pPr>
              <a:buFont typeface="Arial" pitchFamily="34" charset="0"/>
              <a:buChar char="•"/>
            </a:pPr>
            <a:r>
              <a:t>You can enable this feature in the vCenter Server Appliance Management Interface.</a:t>
            </a:r>
          </a:p>
          <a:p>
            <a:pPr>
              <a:buFont typeface="Arial" pitchFamily="34" charset="0"/>
              <a:buChar char="•"/>
            </a:pPr>
            <a:r>
              <a:t>With this feature, you can further analyze vCenter Server Appliance log files with log analysis products, such as vRealize Log Insight.</a:t>
            </a:r>
          </a:p>
        </p:txBody>
      </p:sp>
      <p:pic>
        <p:nvPicPr>
          <p:cNvPr id="5" name="Content Placeholder 2|1874|65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906462" y="2756290"/>
            <a:ext cx="1037907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Forwarding vCenter Server Appliance Log Files to a Remote Host</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4 - 89</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vCenter Server Services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vCenter Server services include:</a:t>
            </a:r>
          </a:p>
          <a:p>
            <a:pPr>
              <a:buFont typeface="Arial" pitchFamily="34" charset="0"/>
              <a:buChar char="•"/>
            </a:pPr>
            <a:r>
              <a:t>vCenter Server</a:t>
            </a:r>
          </a:p>
          <a:p>
            <a:pPr>
              <a:buFont typeface="Arial" pitchFamily="34" charset="0"/>
              <a:buChar char="•"/>
            </a:pPr>
            <a:r>
              <a:t>vSphere Client</a:t>
            </a:r>
          </a:p>
          <a:p>
            <a:pPr>
              <a:buFont typeface="Arial" pitchFamily="34" charset="0"/>
              <a:buChar char="•"/>
            </a:pPr>
            <a:r>
              <a:t>vCenter Single Sign-On</a:t>
            </a:r>
          </a:p>
          <a:p>
            <a:pPr>
              <a:buFont typeface="Arial" pitchFamily="34" charset="0"/>
              <a:buChar char="•"/>
            </a:pPr>
            <a:r>
              <a:t>License service</a:t>
            </a:r>
          </a:p>
          <a:p>
            <a:pPr>
              <a:buFont typeface="Arial" pitchFamily="34" charset="0"/>
              <a:buChar char="•"/>
            </a:pPr>
            <a:r>
              <a:t>vCenter Lookup Service</a:t>
            </a:r>
          </a:p>
          <a:p>
            <a:pPr>
              <a:buFont typeface="Arial" pitchFamily="34" charset="0"/>
              <a:buChar char="•"/>
            </a:pPr>
            <a:r>
              <a:t>VMware Certificate Authority</a:t>
            </a:r>
          </a:p>
          <a:p>
            <a:pPr>
              <a:buFont typeface="Arial" pitchFamily="34" charset="0"/>
              <a:buChar char="•"/>
            </a:pPr>
            <a:r>
              <a:t>Content Library</a:t>
            </a:r>
          </a:p>
          <a:p>
            <a:pPr>
              <a:buFont typeface="Arial" pitchFamily="34" charset="0"/>
              <a:buChar char="•"/>
            </a:pPr>
            <a:r>
              <a:t>vSphere ESXi Dump Collector</a:t>
            </a:r>
          </a:p>
          <a:p>
            <a:pPr marL="0" indent="0">
              <a:buNone/>
            </a:pPr>
            <a:r>
              <a:t>When you deploy vCenter Server Appliance, all these services are included.</a:t>
            </a:r>
          </a:p>
        </p:txBody>
      </p:sp>
      <p:pic>
        <p:nvPicPr>
          <p:cNvPr id="4" name="Content Placeholder 3|1364|1129"/>
          <p:cNvPicPr>
            <a:picLocks noGrp="1" noChangeAspect="1"/>
          </p:cNvPicPr>
          <p:nvPr>
            <p:ph sz="half" idx="2"/>
          </p:nvPr>
        </p:nvPicPr>
        <p:blipFill>
          <a:blip r:embed="rId4"/>
          <a:stretch>
            <a:fillRect/>
          </a:stretch>
        </p:blipFill>
        <p:spPr>
          <a:xfrm>
            <a:off x="6168396" y="914400"/>
            <a:ext cx="5400000" cy="4469647"/>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4 - 9</a:t>
            </a:r>
            <a:endParaRPr lang="en-US" dirty="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vCenter Server Database Health</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vCenter Server checks the status of the database every 15 minutes:</a:t>
            </a:r>
          </a:p>
          <a:p>
            <a:pPr>
              <a:buFont typeface="Arial" pitchFamily="34" charset="0"/>
              <a:buChar char="•"/>
            </a:pPr>
            <a:r>
              <a:t>By default, database health warnings trigger an alarm when the space used reaches 80 percent.</a:t>
            </a:r>
          </a:p>
          <a:p>
            <a:pPr>
              <a:buFont typeface="Arial" pitchFamily="34" charset="0"/>
              <a:buChar char="•"/>
            </a:pPr>
            <a:r>
              <a:t>The alarm changes from warning to error when the space used reaches 95 percent.</a:t>
            </a:r>
          </a:p>
          <a:p>
            <a:pPr>
              <a:buFont typeface="Arial" pitchFamily="34" charset="0"/>
              <a:buChar char="•"/>
            </a:pPr>
            <a:r>
              <a:t>vCenter Server services shut down so that you can configure more disk space or remove unwanted content.</a:t>
            </a:r>
          </a:p>
          <a:p>
            <a:pPr marL="0" indent="0">
              <a:buNone/>
            </a:pPr>
            <a:r>
              <a:t>You can also monitor database space utilization using the vCenter Server Appliance Management Interface.</a:t>
            </a:r>
          </a:p>
        </p:txBody>
      </p:sp>
      <p:pic>
        <p:nvPicPr>
          <p:cNvPr id="4" name="Content Placeholder 3|1406|1133"/>
          <p:cNvPicPr>
            <a:picLocks noGrp="1" noChangeAspect="1"/>
          </p:cNvPicPr>
          <p:nvPr>
            <p:ph sz="half" idx="2"/>
          </p:nvPr>
        </p:nvPicPr>
        <p:blipFill>
          <a:blip r:embed="rId4"/>
          <a:stretch>
            <a:fillRect/>
          </a:stretch>
        </p:blipFill>
        <p:spPr>
          <a:xfrm>
            <a:off x="6168396" y="914400"/>
            <a:ext cx="5400000" cy="4351493"/>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4 - 90</a:t>
            </a:r>
            <a:endParaRPr 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468|124"/>
          <p:cNvPicPr>
            <a:picLocks noGrp="1" noChangeAspect="1"/>
          </p:cNvPicPr>
          <p:nvPr>
            <p:ph sz="half" idx="12"/>
          </p:nvPr>
        </p:nvPicPr>
        <p:blipFill>
          <a:blip r:embed="rId4"/>
          <a:stretch>
            <a:fillRect/>
          </a:stretch>
        </p:blipFill>
        <p:spPr>
          <a:xfrm>
            <a:off x="609600" y="1583697"/>
            <a:ext cx="10972800" cy="2906553"/>
          </a:xfrm>
          <a:prstGeom prst="rect">
            <a:avLst/>
          </a:prstGeom>
        </p:spPr>
      </p:pic>
      <p:sp>
        <p:nvSpPr>
          <p:cNvPr id="2" name="Title 1"/>
          <p:cNvSpPr>
            <a:spLocks noGrp="1"/>
          </p:cNvSpPr>
          <p:nvPr>
            <p:ph type="title"/>
          </p:nvPr>
        </p:nvSpPr>
        <p:spPr>
          <a:xfrm>
            <a:off x="609600" y="330200"/>
            <a:ext cx="10972800" cy="355600"/>
          </a:xfrm>
        </p:spPr>
        <p:txBody>
          <a:bodyPr/>
          <a:lstStyle/>
          <a:p>
            <a:r>
              <a:t>Monitoring vCenter Server Appliance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vCenter Server Appliance Management Interface has a built-in monitoring interface.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4 - 91</a:t>
            </a:r>
            <a:endParaRPr lang="en-US" dirty="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use the vCenter Server Appliance Management Interface to monitor the health and state of the vCenter Server Appliance services. You can restart, start, or stop services from this interface.</a:t>
            </a:r>
          </a:p>
        </p:txBody>
      </p:sp>
      <p:pic>
        <p:nvPicPr>
          <p:cNvPr id="5" name="Content Placeholder 2|1999|902">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106865" y="2756290"/>
            <a:ext cx="7978271"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Monitoring vCenter Server Appliance Services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4 - 92</a:t>
            </a:r>
            <a:endParaRPr 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Monthly Patch Updates for vCenter Server Appliance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VMware provides monthly security patches for vCenter Server Appliance:</a:t>
            </a:r>
          </a:p>
          <a:p>
            <a:pPr>
              <a:buFont typeface="Arial" pitchFamily="34" charset="0"/>
              <a:buChar char="•"/>
            </a:pPr>
            <a:r>
              <a:t>Critical vulnerability patches are delivered on a monthly release cycle.</a:t>
            </a:r>
          </a:p>
          <a:p>
            <a:pPr>
              <a:buFont typeface="Arial" pitchFamily="34" charset="0"/>
              <a:buChar char="•"/>
            </a:pPr>
            <a:r>
              <a:t>Important and low vulnerabilities are delivered with the next available vCenter Server patch or update.</a:t>
            </a:r>
          </a:p>
          <a:p>
            <a:pPr marL="0" indent="0">
              <a:buNone/>
            </a:pPr>
            <a:r>
              <a:t>You can configure the vCenter Server Appliance to perform automatic checks for available patches in the configured repository URL at a regular interval.</a:t>
            </a:r>
          </a:p>
        </p:txBody>
      </p:sp>
      <p:pic>
        <p:nvPicPr>
          <p:cNvPr id="4" name="Content Placeholder 3|1052|770"/>
          <p:cNvPicPr>
            <a:picLocks noGrp="1" noChangeAspect="1"/>
          </p:cNvPicPr>
          <p:nvPr>
            <p:ph sz="half" idx="2"/>
          </p:nvPr>
        </p:nvPicPr>
        <p:blipFill>
          <a:blip r:embed="rId4"/>
          <a:stretch>
            <a:fillRect/>
          </a:stretch>
        </p:blipFill>
        <p:spPr>
          <a:xfrm>
            <a:off x="6168396" y="914400"/>
            <a:ext cx="5400000" cy="395247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4 - 93</a:t>
            </a:r>
            <a:endParaRPr lang="en-US" dirty="0"/>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View vCenter Server logs and events</a:t>
            </a:r>
          </a:p>
          <a:p>
            <a:pPr>
              <a:buFont typeface="Arial" pitchFamily="34" charset="0"/>
              <a:buChar char="•"/>
            </a:pPr>
            <a:r>
              <a:t>Manage vCenter Server services</a:t>
            </a:r>
          </a:p>
          <a:p>
            <a:pPr>
              <a:buFont typeface="Arial" pitchFamily="34" charset="0"/>
              <a:buChar char="•"/>
            </a:pPr>
            <a:r>
              <a:t>Monitor vCenter Server Appliance for service and disk space usage</a:t>
            </a:r>
          </a:p>
          <a:p>
            <a:pPr>
              <a:buFont typeface="Arial" pitchFamily="34" charset="0"/>
              <a:buChar char="•"/>
            </a:pPr>
            <a:r>
              <a:t>Use vSphere alarms for resource exhaustion and service failures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4 - 94</a:t>
            </a:r>
            <a:endParaRPr lang="en-US" dirty="0"/>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8: vCenter Server High Availability</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74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importance of vCenter Server High Availability</a:t>
            </a:r>
          </a:p>
          <a:p>
            <a:pPr>
              <a:buFont typeface="Arial" pitchFamily="34" charset="0"/>
              <a:buChar char="•"/>
            </a:pPr>
            <a:r>
              <a:t>Explain how vCenter Server High Availability works</a:t>
            </a:r>
          </a:p>
          <a:p>
            <a:pPr>
              <a:buFont typeface="Arial" pitchFamily="34" charset="0"/>
              <a:buChar char="•"/>
            </a:pPr>
            <a:r>
              <a:t>Identify vCenter Server High Availability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4 - 96</a:t>
            </a:r>
            <a:endParaRPr lang="en-US"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Importance of Keeping vCenter Server Highly Available</a:t>
            </a:r>
          </a:p>
        </p:txBody>
      </p:sp>
      <p:pic>
        <p:nvPicPr>
          <p:cNvPr id="3" name="Content Placeholder 2|800|902"/>
          <p:cNvPicPr>
            <a:picLocks noGrp="1" noChangeAspect="1"/>
          </p:cNvPicPr>
          <p:nvPr>
            <p:ph sz="half" idx="1"/>
          </p:nvPr>
        </p:nvPicPr>
        <p:blipFill>
          <a:blip r:embed="rId4"/>
          <a:stretch>
            <a:fillRect/>
          </a:stretch>
        </p:blipFill>
        <p:spPr>
          <a:xfrm>
            <a:off x="5509178" y="914400"/>
            <a:ext cx="4845286"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High availability is an important characteristic for many VMware and third-party solutions that depend on vCenter Server as the primary management platform:</a:t>
            </a:r>
          </a:p>
          <a:p>
            <a:pPr>
              <a:buFont typeface="Arial" pitchFamily="34" charset="0"/>
              <a:buChar char="•"/>
            </a:pPr>
            <a:r>
              <a:t>vCenter Server is the foundation for the virtual desktop infrastructure.</a:t>
            </a:r>
          </a:p>
          <a:p>
            <a:pPr>
              <a:buFont typeface="Arial" pitchFamily="34" charset="0"/>
              <a:buChar char="•"/>
            </a:pPr>
            <a:r>
              <a:t>Backup and disaster recovery solutions rely on vCenter Server.</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4 - 97</a:t>
            </a:r>
            <a:endParaRPr lang="en-US" dirty="0"/>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vCenter Server High Availability</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vCenter Server High Availability protects vCenter Server Appliance against both hardware and software failures.</a:t>
            </a:r>
          </a:p>
          <a:p>
            <a:pPr marL="0" lvl="0" indent="0">
              <a:spcBef>
                <a:spcPts val="0"/>
              </a:spcBef>
              <a:spcAft>
                <a:spcPts val="0"/>
              </a:spcAft>
              <a:buNone/>
            </a:pPr>
            <a:r>
              <a:rPr lang="en-US" sz="2000" dirty="0">
                <a:solidFill>
                  <a:schemeClr val="tx2"/>
                </a:solidFill>
                <a:cs typeface="Calibri" pitchFamily="34" charset="0"/>
              </a:rPr>
              <a:t>vCenter Server High Availability forms a cluster of nodes:</a:t>
            </a:r>
          </a:p>
          <a:p>
            <a:pPr>
              <a:buFont typeface="Arial" pitchFamily="34" charset="0"/>
              <a:buChar char="•"/>
            </a:pPr>
            <a:r>
              <a:t>Active node: Runs the active vCenter Server Appliance instance</a:t>
            </a:r>
          </a:p>
          <a:p>
            <a:pPr>
              <a:buFont typeface="Arial" pitchFamily="34" charset="0"/>
              <a:buChar char="•"/>
            </a:pPr>
            <a:r>
              <a:t>Passive node: Automatically takes over the role of the Active node if a failure occurs</a:t>
            </a:r>
          </a:p>
          <a:p>
            <a:pPr>
              <a:buFont typeface="Arial" pitchFamily="34" charset="0"/>
              <a:buChar char="•"/>
            </a:pPr>
            <a:r>
              <a:t>Witness node: Provides a quorum to protect against a split-brain situation</a:t>
            </a:r>
          </a:p>
          <a:p>
            <a:pPr marL="0" indent="0">
              <a:buNone/>
            </a:pPr>
            <a:r>
              <a:t>vCenter Server High Availability is built in to vCenter Server Appliance and is included with the standard license.</a:t>
            </a:r>
          </a:p>
        </p:txBody>
      </p:sp>
      <p:pic>
        <p:nvPicPr>
          <p:cNvPr id="4" name="Content Placeholder 3|133|150"/>
          <p:cNvPicPr>
            <a:picLocks noGrp="1" noChangeAspect="1"/>
          </p:cNvPicPr>
          <p:nvPr>
            <p:ph sz="half" idx="2"/>
          </p:nvPr>
        </p:nvPicPr>
        <p:blipFill>
          <a:blip r:embed="rId4"/>
          <a:stretch>
            <a:fillRect/>
          </a:stretch>
        </p:blipFill>
        <p:spPr>
          <a:xfrm>
            <a:off x="6445753" y="914400"/>
            <a:ext cx="484528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4 - 98</a:t>
            </a:r>
            <a:endParaRPr lang="en-US" dirty="0"/>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4 - 99</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0761" name="Video 10761|1920|1080" title="Video 10761">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Scenario: Active Node Failure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If the active node fails, the passive node takes over the role of the active node. The cluster is considered to be running in a degraded state.</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76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761"/>
                                        </p:tgtEl>
                                      </p:cBhvr>
                                    </p:cmd>
                                  </p:childTnLst>
                                </p:cTn>
                              </p:par>
                            </p:childTnLst>
                          </p:cTn>
                        </p:par>
                      </p:childTnLst>
                    </p:cTn>
                  </p:par>
                </p:childTnLst>
              </p:cTn>
              <p:nextCondLst>
                <p:cond evt="onClick" delay="0">
                  <p:tgtEl>
                    <p:spTgt spid="10761"/>
                  </p:tgtEl>
                </p:cond>
              </p:nextCondLst>
            </p:seq>
            <p:video>
              <p:cMediaNode vol="80000">
                <p:cTn id="7" fill="hold" display="0">
                  <p:stCondLst>
                    <p:cond delay="indefinite"/>
                  </p:stCondLst>
                </p:cTn>
                <p:tgtEl>
                  <p:spTgt spid="10761"/>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9980</Words>
  <Application>Microsoft Office PowerPoint</Application>
  <PresentationFormat>Widescreen</PresentationFormat>
  <Paragraphs>797</Paragraphs>
  <Slides>107</Slides>
  <Notes>107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Times New Roman</vt:lpstr>
      <vt:lpstr>Calibri</vt:lpstr>
      <vt:lpstr>Courier New</vt:lpstr>
      <vt:lpstr>CORP_TEMPLATE_ILT</vt:lpstr>
      <vt:lpstr>Module 4: vCenter Server</vt:lpstr>
      <vt:lpstr>Importance</vt:lpstr>
      <vt:lpstr>Module Lessons</vt:lpstr>
      <vt:lpstr>Virtual Beans: vCenter Server Requirements</vt:lpstr>
      <vt:lpstr>Lesson 1: Centralized Management with vCenter Server</vt:lpstr>
      <vt:lpstr>Learner Objectives</vt:lpstr>
      <vt:lpstr>About the vCenter Server Management Platform</vt:lpstr>
      <vt:lpstr>About vCenter Server Appliance</vt:lpstr>
      <vt:lpstr>vCenter Server Services</vt:lpstr>
      <vt:lpstr>vCenter Server Architecture</vt:lpstr>
      <vt:lpstr>About vCenter Single Sign-On</vt:lpstr>
      <vt:lpstr>About Enhanced Linked Mode</vt:lpstr>
      <vt:lpstr>ESXi and vCenter Server Communication</vt:lpstr>
      <vt:lpstr>vCenter Server Appliance Scalability</vt:lpstr>
      <vt:lpstr>Review of Learner Objectives</vt:lpstr>
      <vt:lpstr>Lesson 2: Deploying vCenter Server Appliance</vt:lpstr>
      <vt:lpstr>Learner Objectives</vt:lpstr>
      <vt:lpstr>Preparing for vCenter Server Appliance Deployment</vt:lpstr>
      <vt:lpstr>vCenter Server Appliance Native GUI Installer</vt:lpstr>
      <vt:lpstr>vCenter Server Appliance Installation</vt:lpstr>
      <vt:lpstr>vCenter Server Appliance Installation: Stage 1</vt:lpstr>
      <vt:lpstr>vCenter Server Appliance Installation: Stage 2</vt:lpstr>
      <vt:lpstr>Getting Started with vCenter Server</vt:lpstr>
      <vt:lpstr>Configuring vCenter Server Using the vSphere Client</vt:lpstr>
      <vt:lpstr>vCenter Server Appliance Management Interface</vt:lpstr>
      <vt:lpstr>vCenter Server Appliance Multihoming</vt:lpstr>
      <vt:lpstr>Demonstration: Deploying vCenter Server Appliance</vt:lpstr>
      <vt:lpstr>Review of Learner Objectives</vt:lpstr>
      <vt:lpstr>Lesson 3: vSphere Licensing</vt:lpstr>
      <vt:lpstr>Learner Objectives</vt:lpstr>
      <vt:lpstr>vSphere Licensing Overview</vt:lpstr>
      <vt:lpstr>vSphere License Service</vt:lpstr>
      <vt:lpstr>Adding License Keys to vCenter Server</vt:lpstr>
      <vt:lpstr>Assigning the License to the vSphere Component</vt:lpstr>
      <vt:lpstr>Viewing Licensed Features</vt:lpstr>
      <vt:lpstr>Lab 6: Adding vSphere Licenses</vt:lpstr>
      <vt:lpstr>Review of Learner Objectives</vt:lpstr>
      <vt:lpstr>Lesson 4: Managing the vCenter Server Inventory</vt:lpstr>
      <vt:lpstr>Learner Objectives</vt:lpstr>
      <vt:lpstr>vSphere Client Shortcuts Page</vt:lpstr>
      <vt:lpstr>Using the Navigation Pane</vt:lpstr>
      <vt:lpstr>vCenter Server Views for Hosts, Clusters, VMs, and Templates</vt:lpstr>
      <vt:lpstr>vCenter Server Views for Storage and Networks</vt:lpstr>
      <vt:lpstr>Viewing Object Information</vt:lpstr>
      <vt:lpstr>About Data Center Objects</vt:lpstr>
      <vt:lpstr>Organizing Inventory Objects into Folders</vt:lpstr>
      <vt:lpstr>Adding a Data Center and Organizational Objects to vCenter Server</vt:lpstr>
      <vt:lpstr>Adding ESXi Hosts to vCenter Server</vt:lpstr>
      <vt:lpstr>Creating Custom Tags for Inventory Objects</vt:lpstr>
      <vt:lpstr>Labs</vt:lpstr>
      <vt:lpstr>Lab 7: Creating and Managing the vCenter Server Inventory</vt:lpstr>
      <vt:lpstr>Lab 8: Configuring Active Directory: Joining a Domain</vt:lpstr>
      <vt:lpstr>Review of Learner Objectives</vt:lpstr>
      <vt:lpstr>Lesson 5: vCenter Server Roles and Permissions</vt:lpstr>
      <vt:lpstr>Learner Objectives</vt:lpstr>
      <vt:lpstr>About vCenter Server Permissions</vt:lpstr>
      <vt:lpstr>About Roles</vt:lpstr>
      <vt:lpstr>About Objects</vt:lpstr>
      <vt:lpstr>Adding Permissions to the vCenter Server Inventory</vt:lpstr>
      <vt:lpstr>Viewing Roles and User Assignments</vt:lpstr>
      <vt:lpstr>Applying Permissions: Scenario 1</vt:lpstr>
      <vt:lpstr>Applying Permissions: Scenario 2</vt:lpstr>
      <vt:lpstr>Activity: Applying Group Permissions (1)</vt:lpstr>
      <vt:lpstr>Activity: Applying Group Permissions (2)</vt:lpstr>
      <vt:lpstr>Applying Permissions: Scenario 3</vt:lpstr>
      <vt:lpstr>Applying Permissions: Scenario 4</vt:lpstr>
      <vt:lpstr>Creating a Role</vt:lpstr>
      <vt:lpstr>About Global Permissions</vt:lpstr>
      <vt:lpstr>Labs</vt:lpstr>
      <vt:lpstr>Lab 9: Configuring Active Directory: Adding an Identity Source</vt:lpstr>
      <vt:lpstr>Lab 10: Users, Groups, and Permissions</vt:lpstr>
      <vt:lpstr>Review of Learner Objectives</vt:lpstr>
      <vt:lpstr>Lesson 6: Backing Up and Restoring vCenter Server Appliance</vt:lpstr>
      <vt:lpstr>Learner Objectives</vt:lpstr>
      <vt:lpstr>Virtual Beans: vCenter Server Operations</vt:lpstr>
      <vt:lpstr>About vCenter Server Backup and Restore</vt:lpstr>
      <vt:lpstr>Methods for vCenter Server Appliance Backup and Restore</vt:lpstr>
      <vt:lpstr>File-Based Backup of vCenter Server Appliance</vt:lpstr>
      <vt:lpstr>File-Based Restore of vCenter Server Appliance</vt:lpstr>
      <vt:lpstr>Scheduling Backups</vt:lpstr>
      <vt:lpstr>Viewing the Backup Schedule</vt:lpstr>
      <vt:lpstr>Demonstration: Backing Up and Restoring a vCenter Server Appliance Instance</vt:lpstr>
      <vt:lpstr>Review of Learner Objectives</vt:lpstr>
      <vt:lpstr>Lesson 7: Monitoring vCenter Server Appliance</vt:lpstr>
      <vt:lpstr>Learner Objectives</vt:lpstr>
      <vt:lpstr>vCenter Server Events</vt:lpstr>
      <vt:lpstr>About Log Levels</vt:lpstr>
      <vt:lpstr>Setting Log Levels</vt:lpstr>
      <vt:lpstr>Forwarding vCenter Server Appliance Log Files to a Remote Host</vt:lpstr>
      <vt:lpstr>vCenter Server Database Health</vt:lpstr>
      <vt:lpstr>Monitoring vCenter Server Appliance</vt:lpstr>
      <vt:lpstr>Monitoring vCenter Server Appliance Services</vt:lpstr>
      <vt:lpstr>Monthly Patch Updates for vCenter Server Appliance</vt:lpstr>
      <vt:lpstr>Review of Learner Objectives</vt:lpstr>
      <vt:lpstr>Lesson 8: vCenter Server High Availability</vt:lpstr>
      <vt:lpstr>Learner Objectives</vt:lpstr>
      <vt:lpstr>Importance of Keeping vCenter Server Highly Available</vt:lpstr>
      <vt:lpstr>About vCenter Server High Availability</vt:lpstr>
      <vt:lpstr>Scenario: Active Node Failure</vt:lpstr>
      <vt:lpstr>Scenario: Passive Node Failure</vt:lpstr>
      <vt:lpstr>Scenario: Witness Node Failure</vt:lpstr>
      <vt:lpstr>Benefits of vCenter Server High Availability</vt:lpstr>
      <vt:lpstr>vCenter Server High Availability Requirements</vt:lpstr>
      <vt:lpstr>Demonstration: Configuring vCenter Server High Availability</vt:lpstr>
      <vt:lpstr>Review of Learner Objectives</vt:lpstr>
      <vt:lpstr>Virtual Beans: vCenter Server Maintenance and Operations</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2020-04-16T17:55:23Z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